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commentAuthors.xml" ContentType="application/vnd.openxmlformats-officedocument.presentationml.commentAuthors+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2" Type="http://schemas.openxmlformats.org/officeDocument/2006/relationships/custom-properties" Target="docProps/custom.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5"/>
    <p:sldMasterId id="214748368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y="5143500" cx="9144000"/>
  <p:notesSz cx="6858000" cy="9144000"/>
  <p:embeddedFontLst>
    <p:embeddedFont>
      <p:font typeface="Montserrat SemiBold"/>
      <p:regular r:id="rId22"/>
      <p:bold r:id="rId23"/>
      <p:italic r:id="rId24"/>
      <p:boldItalic r:id="rId25"/>
    </p:embeddedFont>
    <p:embeddedFont>
      <p:font typeface="Garamond"/>
      <p:regular r:id="rId26"/>
      <p:bold r:id="rId27"/>
      <p:italic r:id="rId28"/>
      <p:boldItalic r:id="rId29"/>
    </p:embeddedFont>
    <p:embeddedFont>
      <p:font typeface="Montserrat"/>
      <p:regular r:id="rId30"/>
      <p:bold r:id="rId31"/>
      <p:italic r:id="rId32"/>
      <p:boldItalic r:id="rId33"/>
    </p:embeddedFont>
    <p:embeddedFont>
      <p:font typeface="Montserrat Medium"/>
      <p:regular r:id="rId34"/>
      <p:bold r:id="rId35"/>
      <p:italic r:id="rId36"/>
      <p:boldItalic r:id="rId37"/>
    </p:embeddedFont>
    <p:embeddedFont>
      <p:font typeface="Fira Sans Extra Condensed"/>
      <p:regular r:id="rId38"/>
      <p:bold r:id="rId39"/>
      <p:italic r:id="rId40"/>
      <p:boldItalic r:id="rId41"/>
    </p:embeddedFont>
    <p:embeddedFont>
      <p:font typeface="Rajdhani"/>
      <p:regular r:id="rId42"/>
      <p:bold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Cameron Parry"/>
  <p:cmAuthor clrIdx="1" id="1" initials="" lastIdx="1" name="Samantha Palloo"/>
  <p:cmAuthor clrIdx="2" id="2" initials="" lastIdx="1" name="Jordan Chi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6" Type="http://schemas.openxmlformats.org/officeDocument/2006/relationships/font" Target="fonts/Garamond-regular.fntdata"/><Relationship Id="rId13" Type="http://schemas.openxmlformats.org/officeDocument/2006/relationships/slide" Target="slides/slide6.xml"/><Relationship Id="rId39" Type="http://schemas.openxmlformats.org/officeDocument/2006/relationships/font" Target="fonts/FiraSansExtraCondensed-bold.fntdata"/><Relationship Id="rId18" Type="http://schemas.openxmlformats.org/officeDocument/2006/relationships/slide" Target="slides/slide11.xml"/><Relationship Id="rId42" Type="http://schemas.openxmlformats.org/officeDocument/2006/relationships/font" Target="fonts/Rajdhani-regular.fntdata"/><Relationship Id="rId21" Type="http://schemas.openxmlformats.org/officeDocument/2006/relationships/slide" Target="slides/slide14.xml"/><Relationship Id="rId34" Type="http://schemas.openxmlformats.org/officeDocument/2006/relationships/font" Target="fonts/MontserratMedium-regular.fntdata"/><Relationship Id="rId7" Type="http://schemas.openxmlformats.org/officeDocument/2006/relationships/notesMaster" Target="notesMasters/notesMaster1.xml"/><Relationship Id="rId2" Type="http://schemas.openxmlformats.org/officeDocument/2006/relationships/viewProps" Target="viewProps.xml"/><Relationship Id="rId29" Type="http://schemas.openxmlformats.org/officeDocument/2006/relationships/font" Target="fonts/Garamond-boldItalic.fntdata"/><Relationship Id="rId16" Type="http://schemas.openxmlformats.org/officeDocument/2006/relationships/slide" Target="slides/slide9.xml"/><Relationship Id="rId40" Type="http://schemas.openxmlformats.org/officeDocument/2006/relationships/font" Target="fonts/FiraSansExtraCondensed-italic.fntdata"/><Relationship Id="rId24" Type="http://schemas.openxmlformats.org/officeDocument/2006/relationships/font" Target="fonts/MontserratSemiBold-italic.fntdata"/><Relationship Id="rId1" Type="http://schemas.openxmlformats.org/officeDocument/2006/relationships/theme" Target="theme/theme3.xml"/><Relationship Id="rId6" Type="http://schemas.openxmlformats.org/officeDocument/2006/relationships/slideMaster" Target="slideMasters/slideMaster2.xml"/><Relationship Id="rId11" Type="http://schemas.openxmlformats.org/officeDocument/2006/relationships/slide" Target="slides/slide4.xml"/><Relationship Id="rId32" Type="http://schemas.openxmlformats.org/officeDocument/2006/relationships/font" Target="fonts/Montserrat-italic.fntdata"/><Relationship Id="rId37" Type="http://schemas.openxmlformats.org/officeDocument/2006/relationships/font" Target="fonts/MontserratMedium-boldItalic.fntdata"/><Relationship Id="rId45" Type="http://schemas.openxmlformats.org/officeDocument/2006/relationships/customXml" Target="../customXml/item2.xml"/><Relationship Id="rId23" Type="http://schemas.openxmlformats.org/officeDocument/2006/relationships/font" Target="fonts/MontserratSemiBold-bold.fntdata"/><Relationship Id="rId28" Type="http://schemas.openxmlformats.org/officeDocument/2006/relationships/font" Target="fonts/Garamond-italic.fntdata"/><Relationship Id="rId5" Type="http://schemas.openxmlformats.org/officeDocument/2006/relationships/slideMaster" Target="slideMasters/slideMaster1.xml"/><Relationship Id="rId15" Type="http://schemas.openxmlformats.org/officeDocument/2006/relationships/slide" Target="slides/slide8.xml"/><Relationship Id="rId36" Type="http://schemas.openxmlformats.org/officeDocument/2006/relationships/font" Target="fonts/MontserratMedium-italic.fntdata"/><Relationship Id="rId31" Type="http://schemas.openxmlformats.org/officeDocument/2006/relationships/font" Target="fonts/Montserrat-bold.fntdata"/><Relationship Id="rId10" Type="http://schemas.openxmlformats.org/officeDocument/2006/relationships/slide" Target="slides/slide3.xml"/><Relationship Id="rId19" Type="http://schemas.openxmlformats.org/officeDocument/2006/relationships/slide" Target="slides/slide12.xml"/><Relationship Id="rId44" Type="http://schemas.openxmlformats.org/officeDocument/2006/relationships/customXml" Target="../customXml/item1.xml"/><Relationship Id="rId22" Type="http://schemas.openxmlformats.org/officeDocument/2006/relationships/font" Target="fonts/MontserratSemiBold-regular.fntdata"/><Relationship Id="rId43" Type="http://schemas.openxmlformats.org/officeDocument/2006/relationships/font" Target="fonts/Rajdhani-bold.fntdata"/><Relationship Id="rId4" Type="http://schemas.openxmlformats.org/officeDocument/2006/relationships/commentAuthors" Target="commentAuthors.xml"/><Relationship Id="rId9" Type="http://schemas.openxmlformats.org/officeDocument/2006/relationships/slide" Target="slides/slide2.xml"/><Relationship Id="rId27" Type="http://schemas.openxmlformats.org/officeDocument/2006/relationships/font" Target="fonts/Garamond-bold.fntdata"/><Relationship Id="rId30" Type="http://schemas.openxmlformats.org/officeDocument/2006/relationships/font" Target="fonts/Montserrat-regular.fntdata"/><Relationship Id="rId35" Type="http://schemas.openxmlformats.org/officeDocument/2006/relationships/font" Target="fonts/MontserratMedium-bold.fntdata"/><Relationship Id="rId14" Type="http://schemas.openxmlformats.org/officeDocument/2006/relationships/slide" Target="slides/slide7.xml"/><Relationship Id="rId8" Type="http://schemas.openxmlformats.org/officeDocument/2006/relationships/slide" Target="slides/slide1.xml"/><Relationship Id="rId3" Type="http://schemas.openxmlformats.org/officeDocument/2006/relationships/presProps" Target="presProps.xml"/><Relationship Id="rId25" Type="http://schemas.openxmlformats.org/officeDocument/2006/relationships/font" Target="fonts/MontserratSemiBold-boldItalic.fntdata"/><Relationship Id="rId33" Type="http://schemas.openxmlformats.org/officeDocument/2006/relationships/font" Target="fonts/Montserrat-boldItalic.fntdata"/><Relationship Id="rId12" Type="http://schemas.openxmlformats.org/officeDocument/2006/relationships/slide" Target="slides/slide5.xml"/><Relationship Id="rId17" Type="http://schemas.openxmlformats.org/officeDocument/2006/relationships/slide" Target="slides/slide10.xml"/><Relationship Id="rId38" Type="http://schemas.openxmlformats.org/officeDocument/2006/relationships/font" Target="fonts/FiraSansExtraCondensed-regular.fntdata"/><Relationship Id="rId46" Type="http://schemas.openxmlformats.org/officeDocument/2006/relationships/customXml" Target="../customXml/item3.xml"/><Relationship Id="rId20" Type="http://schemas.openxmlformats.org/officeDocument/2006/relationships/slide" Target="slides/slide13.xml"/><Relationship Id="rId41" Type="http://schemas.openxmlformats.org/officeDocument/2006/relationships/font" Target="fonts/FiraSansExtraCondensed-boldItalic.fntdata"/></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11-09T19:14:44.906">
    <p:pos x="196" y="727"/>
    <p:text>Should this say "biotech startup" ?</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2-11-09T19:17:15.772">
    <p:pos x="196" y="629"/>
    <p:text>"Reality" would be a better word here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2-11-08T14:41:06.406">
    <p:pos x="196" y="575"/>
    <p:text>Web3 Connection?</p:text>
  </p:cm>
  <p:cm authorId="2" idx="1" dt="2022-11-08T14:41:06.406">
    <p:pos x="196" y="575"/>
    <p:text>So previously this was wallet connect, but I put web3 since it's more broad. @akeem@canurta.com input on this would be good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and.org/blog/rand-review/2017/07/chronic-conditions-in-america-price-and-prevalence.html"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7d407b81f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g17d407b81f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7d407b81f4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7d407b81f4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7d407b81f4_0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7d407b81f4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7d407b81f4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7d407b81f4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7d407b81f4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7d407b81f4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7def9c96f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7def9c96f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7d407b81f4_0_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g17d407b81f4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We’re on a miss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7d407b81f4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g17d407b81f4_0_2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800" u="sng">
                <a:solidFill>
                  <a:srgbClr val="0000FF"/>
                </a:solidFill>
                <a:hlinkClick r:id="rId2">
                  <a:extLst>
                    <a:ext uri="{A12FA001-AC4F-418D-AE19-62706E023703}">
                      <ahyp:hlinkClr val="tx"/>
                    </a:ext>
                  </a:extLst>
                </a:hlinkClick>
              </a:rPr>
              <a:t>https://www.rand.org/blog/rand-review/2017/07/chronic-conditions-in-america-price-and-prevalence.html</a:t>
            </a:r>
            <a:endParaRPr sz="800">
              <a:solidFill>
                <a:srgbClr val="0000FF"/>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7d407b81f4_0_3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g17d407b81f4_0_3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7d407b81f4_0_4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g17d407b81f4_0_4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7d407b81f4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7d407b81f4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7d407b81f4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7d407b81f4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7d407b81f4_0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7d407b81f4_0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7d407b81f4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7d407b81f4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5" name="Shape 55"/>
        <p:cNvGrpSpPr/>
        <p:nvPr/>
      </p:nvGrpSpPr>
      <p:grpSpPr>
        <a:xfrm>
          <a:off x="0" y="0"/>
          <a:ext cx="0" cy="0"/>
          <a:chOff x="0" y="0"/>
          <a:chExt cx="0" cy="0"/>
        </a:xfrm>
      </p:grpSpPr>
      <p:sp>
        <p:nvSpPr>
          <p:cNvPr id="56" name="Google Shape;56;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7" name="Google Shape;57;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8" name="Google Shape;58;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 name="Shape 59"/>
        <p:cNvGrpSpPr/>
        <p:nvPr/>
      </p:nvGrpSpPr>
      <p:grpSpPr>
        <a:xfrm>
          <a:off x="0" y="0"/>
          <a:ext cx="0" cy="0"/>
          <a:chOff x="0" y="0"/>
          <a:chExt cx="0" cy="0"/>
        </a:xfrm>
      </p:grpSpPr>
      <p:sp>
        <p:nvSpPr>
          <p:cNvPr id="60" name="Google Shape;60;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1" name="Google Shape;61;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62" name="Google Shape;62;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023334"/>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023334"/>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023334"/>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023334"/>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023334"/>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023334"/>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023334"/>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023334"/>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023334"/>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 1" showMasterSp="0">
  <p:cSld name="TITLE_AND_BODY_2">
    <p:bg>
      <p:bgPr>
        <a:noFill/>
      </p:bgPr>
    </p:bg>
    <p:spTree>
      <p:nvGrpSpPr>
        <p:cNvPr id="63" name="Shape 6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2">
  <p:cSld name="OBJECT_3">
    <p:spTree>
      <p:nvGrpSpPr>
        <p:cNvPr id="64" name="Shape 64"/>
        <p:cNvGrpSpPr/>
        <p:nvPr/>
      </p:nvGrpSpPr>
      <p:grpSpPr>
        <a:xfrm>
          <a:off x="0" y="0"/>
          <a:ext cx="0" cy="0"/>
          <a:chOff x="0" y="0"/>
          <a:chExt cx="0" cy="0"/>
        </a:xfrm>
      </p:grpSpPr>
      <p:sp>
        <p:nvSpPr>
          <p:cNvPr id="65" name="Google Shape;65;p17"/>
          <p:cNvSpPr txBox="1"/>
          <p:nvPr>
            <p:ph idx="12" type="sldNum"/>
          </p:nvPr>
        </p:nvSpPr>
        <p:spPr>
          <a:xfrm>
            <a:off x="8786012" y="4811851"/>
            <a:ext cx="131700" cy="315000"/>
          </a:xfrm>
          <a:prstGeom prst="rect">
            <a:avLst/>
          </a:prstGeom>
          <a:noFill/>
          <a:ln>
            <a:noFill/>
          </a:ln>
        </p:spPr>
        <p:txBody>
          <a:bodyPr anchorCtr="0" anchor="t" bIns="0" lIns="0" spcFirstLastPara="1" rIns="0" wrap="square" tIns="0">
            <a:normAutofit/>
          </a:bodyPr>
          <a:lstStyle>
            <a:lvl1pPr indent="0" lvl="0" marL="63500" marR="0" rtl="0" algn="l">
              <a:lnSpc>
                <a:spcPct val="100000"/>
              </a:lnSpc>
              <a:spcBef>
                <a:spcPts val="0"/>
              </a:spcBef>
              <a:spcAft>
                <a:spcPts val="0"/>
              </a:spcAft>
              <a:buClr>
                <a:srgbClr val="000000"/>
              </a:buClr>
              <a:buSzPts val="700"/>
              <a:buFont typeface="Arial"/>
              <a:buNone/>
              <a:defRPr b="1" i="0" sz="700" u="none" cap="none" strike="noStrike">
                <a:solidFill>
                  <a:srgbClr val="262626"/>
                </a:solidFill>
                <a:latin typeface="Arial"/>
                <a:ea typeface="Arial"/>
                <a:cs typeface="Arial"/>
                <a:sym typeface="Arial"/>
              </a:defRPr>
            </a:lvl1pPr>
            <a:lvl2pPr indent="0" lvl="1" marL="63500" marR="0" rtl="0" algn="l">
              <a:lnSpc>
                <a:spcPct val="100000"/>
              </a:lnSpc>
              <a:spcBef>
                <a:spcPts val="0"/>
              </a:spcBef>
              <a:spcAft>
                <a:spcPts val="0"/>
              </a:spcAft>
              <a:buClr>
                <a:srgbClr val="000000"/>
              </a:buClr>
              <a:buSzPts val="700"/>
              <a:buFont typeface="Arial"/>
              <a:buNone/>
              <a:defRPr b="1" i="0" sz="700" u="none" cap="none" strike="noStrike">
                <a:solidFill>
                  <a:srgbClr val="262626"/>
                </a:solidFill>
                <a:latin typeface="Arial"/>
                <a:ea typeface="Arial"/>
                <a:cs typeface="Arial"/>
                <a:sym typeface="Arial"/>
              </a:defRPr>
            </a:lvl2pPr>
            <a:lvl3pPr indent="0" lvl="2" marL="63500" marR="0" rtl="0" algn="l">
              <a:lnSpc>
                <a:spcPct val="100000"/>
              </a:lnSpc>
              <a:spcBef>
                <a:spcPts val="0"/>
              </a:spcBef>
              <a:spcAft>
                <a:spcPts val="0"/>
              </a:spcAft>
              <a:buClr>
                <a:srgbClr val="000000"/>
              </a:buClr>
              <a:buSzPts val="700"/>
              <a:buFont typeface="Arial"/>
              <a:buNone/>
              <a:defRPr b="1" i="0" sz="700" u="none" cap="none" strike="noStrike">
                <a:solidFill>
                  <a:srgbClr val="262626"/>
                </a:solidFill>
                <a:latin typeface="Arial"/>
                <a:ea typeface="Arial"/>
                <a:cs typeface="Arial"/>
                <a:sym typeface="Arial"/>
              </a:defRPr>
            </a:lvl3pPr>
            <a:lvl4pPr indent="0" lvl="3" marL="63500" marR="0" rtl="0" algn="l">
              <a:lnSpc>
                <a:spcPct val="100000"/>
              </a:lnSpc>
              <a:spcBef>
                <a:spcPts val="0"/>
              </a:spcBef>
              <a:spcAft>
                <a:spcPts val="0"/>
              </a:spcAft>
              <a:buClr>
                <a:srgbClr val="000000"/>
              </a:buClr>
              <a:buSzPts val="700"/>
              <a:buFont typeface="Arial"/>
              <a:buNone/>
              <a:defRPr b="1" i="0" sz="700" u="none" cap="none" strike="noStrike">
                <a:solidFill>
                  <a:srgbClr val="262626"/>
                </a:solidFill>
                <a:latin typeface="Arial"/>
                <a:ea typeface="Arial"/>
                <a:cs typeface="Arial"/>
                <a:sym typeface="Arial"/>
              </a:defRPr>
            </a:lvl4pPr>
            <a:lvl5pPr indent="0" lvl="4" marL="63500" marR="0" rtl="0" algn="l">
              <a:lnSpc>
                <a:spcPct val="100000"/>
              </a:lnSpc>
              <a:spcBef>
                <a:spcPts val="0"/>
              </a:spcBef>
              <a:spcAft>
                <a:spcPts val="0"/>
              </a:spcAft>
              <a:buClr>
                <a:srgbClr val="000000"/>
              </a:buClr>
              <a:buSzPts val="700"/>
              <a:buFont typeface="Arial"/>
              <a:buNone/>
              <a:defRPr b="1" i="0" sz="700" u="none" cap="none" strike="noStrike">
                <a:solidFill>
                  <a:srgbClr val="262626"/>
                </a:solidFill>
                <a:latin typeface="Arial"/>
                <a:ea typeface="Arial"/>
                <a:cs typeface="Arial"/>
                <a:sym typeface="Arial"/>
              </a:defRPr>
            </a:lvl5pPr>
            <a:lvl6pPr indent="0" lvl="5" marL="63500" marR="0" rtl="0" algn="l">
              <a:lnSpc>
                <a:spcPct val="100000"/>
              </a:lnSpc>
              <a:spcBef>
                <a:spcPts val="0"/>
              </a:spcBef>
              <a:spcAft>
                <a:spcPts val="0"/>
              </a:spcAft>
              <a:buClr>
                <a:srgbClr val="000000"/>
              </a:buClr>
              <a:buSzPts val="700"/>
              <a:buFont typeface="Arial"/>
              <a:buNone/>
              <a:defRPr b="1" i="0" sz="700" u="none" cap="none" strike="noStrike">
                <a:solidFill>
                  <a:srgbClr val="262626"/>
                </a:solidFill>
                <a:latin typeface="Arial"/>
                <a:ea typeface="Arial"/>
                <a:cs typeface="Arial"/>
                <a:sym typeface="Arial"/>
              </a:defRPr>
            </a:lvl6pPr>
            <a:lvl7pPr indent="0" lvl="6" marL="63500" marR="0" rtl="0" algn="l">
              <a:lnSpc>
                <a:spcPct val="100000"/>
              </a:lnSpc>
              <a:spcBef>
                <a:spcPts val="0"/>
              </a:spcBef>
              <a:spcAft>
                <a:spcPts val="0"/>
              </a:spcAft>
              <a:buClr>
                <a:srgbClr val="000000"/>
              </a:buClr>
              <a:buSzPts val="700"/>
              <a:buFont typeface="Arial"/>
              <a:buNone/>
              <a:defRPr b="1" i="0" sz="700" u="none" cap="none" strike="noStrike">
                <a:solidFill>
                  <a:srgbClr val="262626"/>
                </a:solidFill>
                <a:latin typeface="Arial"/>
                <a:ea typeface="Arial"/>
                <a:cs typeface="Arial"/>
                <a:sym typeface="Arial"/>
              </a:defRPr>
            </a:lvl7pPr>
            <a:lvl8pPr indent="0" lvl="7" marL="63500" marR="0" rtl="0" algn="l">
              <a:lnSpc>
                <a:spcPct val="100000"/>
              </a:lnSpc>
              <a:spcBef>
                <a:spcPts val="0"/>
              </a:spcBef>
              <a:spcAft>
                <a:spcPts val="0"/>
              </a:spcAft>
              <a:buClr>
                <a:srgbClr val="000000"/>
              </a:buClr>
              <a:buSzPts val="700"/>
              <a:buFont typeface="Arial"/>
              <a:buNone/>
              <a:defRPr b="1" i="0" sz="700" u="none" cap="none" strike="noStrike">
                <a:solidFill>
                  <a:srgbClr val="262626"/>
                </a:solidFill>
                <a:latin typeface="Arial"/>
                <a:ea typeface="Arial"/>
                <a:cs typeface="Arial"/>
                <a:sym typeface="Arial"/>
              </a:defRPr>
            </a:lvl8pPr>
            <a:lvl9pPr indent="0" lvl="8" marL="63500" marR="0" rtl="0" algn="l">
              <a:lnSpc>
                <a:spcPct val="100000"/>
              </a:lnSpc>
              <a:spcBef>
                <a:spcPts val="0"/>
              </a:spcBef>
              <a:spcAft>
                <a:spcPts val="0"/>
              </a:spcAft>
              <a:buClr>
                <a:srgbClr val="000000"/>
              </a:buClr>
              <a:buSzPts val="700"/>
              <a:buFont typeface="Arial"/>
              <a:buNone/>
              <a:defRPr b="1" i="0" sz="700" u="none" cap="none" strike="noStrike">
                <a:solidFill>
                  <a:srgbClr val="262626"/>
                </a:solidFill>
                <a:latin typeface="Arial"/>
                <a:ea typeface="Arial"/>
                <a:cs typeface="Arial"/>
                <a:sym typeface="Arial"/>
              </a:defRPr>
            </a:lvl9pPr>
          </a:lstStyle>
          <a:p>
            <a:pPr indent="0" lvl="0" marL="635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 8" showMasterSp="0">
  <p:cSld name="TITLE_AND_BODY_9">
    <p:bg>
      <p:bgPr>
        <a:noFill/>
      </p:bgPr>
    </p:bg>
    <p:spTree>
      <p:nvGrpSpPr>
        <p:cNvPr id="66" name="Shape 6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7" name="Shape 67"/>
        <p:cNvGrpSpPr/>
        <p:nvPr/>
      </p:nvGrpSpPr>
      <p:grpSpPr>
        <a:xfrm>
          <a:off x="0" y="0"/>
          <a:ext cx="0" cy="0"/>
          <a:chOff x="0" y="0"/>
          <a:chExt cx="0" cy="0"/>
        </a:xfrm>
      </p:grpSpPr>
      <p:sp>
        <p:nvSpPr>
          <p:cNvPr id="68" name="Google Shape;68;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69" name="Shape 69"/>
        <p:cNvGrpSpPr/>
        <p:nvPr/>
      </p:nvGrpSpPr>
      <p:grpSpPr>
        <a:xfrm>
          <a:off x="0" y="0"/>
          <a:ext cx="0" cy="0"/>
          <a:chOff x="0" y="0"/>
          <a:chExt cx="0" cy="0"/>
        </a:xfrm>
      </p:grpSpPr>
      <p:pic>
        <p:nvPicPr>
          <p:cNvPr id="70" name="Google Shape;70;p20"/>
          <p:cNvPicPr preferRelativeResize="0"/>
          <p:nvPr/>
        </p:nvPicPr>
        <p:blipFill rotWithShape="1">
          <a:blip r:embed="rId2">
            <a:alphaModFix/>
          </a:blip>
          <a:srcRect b="0" l="0" r="0" t="0"/>
          <a:stretch/>
        </p:blipFill>
        <p:spPr>
          <a:xfrm>
            <a:off x="506400" y="4730962"/>
            <a:ext cx="695004" cy="1357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 showMasterSp="0">
  <p:cSld name="TITLE_AND_BODY_10">
    <p:bg>
      <p:bgPr>
        <a:noFill/>
      </p:bgPr>
    </p:bg>
    <p:spTree>
      <p:nvGrpSpPr>
        <p:cNvPr id="71" name="Shape 7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2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74" name="Google Shape;74;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5" name="Shape 75"/>
        <p:cNvGrpSpPr/>
        <p:nvPr/>
      </p:nvGrpSpPr>
      <p:grpSpPr>
        <a:xfrm>
          <a:off x="0" y="0"/>
          <a:ext cx="0" cy="0"/>
          <a:chOff x="0" y="0"/>
          <a:chExt cx="0" cy="0"/>
        </a:xfrm>
      </p:grpSpPr>
      <p:sp>
        <p:nvSpPr>
          <p:cNvPr id="76" name="Google Shape;76;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7" name="Google Shape;77;p2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78" name="Google Shape;78;p2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79" name="Google Shape;79;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 name="Shape 80"/>
        <p:cNvGrpSpPr/>
        <p:nvPr/>
      </p:nvGrpSpPr>
      <p:grpSpPr>
        <a:xfrm>
          <a:off x="0" y="0"/>
          <a:ext cx="0" cy="0"/>
          <a:chOff x="0" y="0"/>
          <a:chExt cx="0" cy="0"/>
        </a:xfrm>
      </p:grpSpPr>
      <p:sp>
        <p:nvSpPr>
          <p:cNvPr id="81" name="Google Shape;81;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82" name="Google Shape;82;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3" name="Shape 83"/>
        <p:cNvGrpSpPr/>
        <p:nvPr/>
      </p:nvGrpSpPr>
      <p:grpSpPr>
        <a:xfrm>
          <a:off x="0" y="0"/>
          <a:ext cx="0" cy="0"/>
          <a:chOff x="0" y="0"/>
          <a:chExt cx="0" cy="0"/>
        </a:xfrm>
      </p:grpSpPr>
      <p:sp>
        <p:nvSpPr>
          <p:cNvPr id="84" name="Google Shape;84;p2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85" name="Google Shape;85;p2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86" name="Google Shape;86;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7" name="Shape 87"/>
        <p:cNvGrpSpPr/>
        <p:nvPr/>
      </p:nvGrpSpPr>
      <p:grpSpPr>
        <a:xfrm>
          <a:off x="0" y="0"/>
          <a:ext cx="0" cy="0"/>
          <a:chOff x="0" y="0"/>
          <a:chExt cx="0" cy="0"/>
        </a:xfrm>
      </p:grpSpPr>
      <p:sp>
        <p:nvSpPr>
          <p:cNvPr id="88" name="Google Shape;88;p2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89" name="Google Shape;89;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2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2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93" name="Google Shape;93;p27"/>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4" name="Google Shape;94;p27"/>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95" name="Google Shape;9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6" name="Shape 96"/>
        <p:cNvGrpSpPr/>
        <p:nvPr/>
      </p:nvGrpSpPr>
      <p:grpSpPr>
        <a:xfrm>
          <a:off x="0" y="0"/>
          <a:ext cx="0" cy="0"/>
          <a:chOff x="0" y="0"/>
          <a:chExt cx="0" cy="0"/>
        </a:xfrm>
      </p:grpSpPr>
      <p:sp>
        <p:nvSpPr>
          <p:cNvPr id="97" name="Google Shape;97;p2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98" name="Google Shape;98;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9" name="Shape 99"/>
        <p:cNvGrpSpPr/>
        <p:nvPr/>
      </p:nvGrpSpPr>
      <p:grpSpPr>
        <a:xfrm>
          <a:off x="0" y="0"/>
          <a:ext cx="0" cy="0"/>
          <a:chOff x="0" y="0"/>
          <a:chExt cx="0" cy="0"/>
        </a:xfrm>
      </p:grpSpPr>
      <p:sp>
        <p:nvSpPr>
          <p:cNvPr id="100" name="Google Shape;100;p2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01" name="Google Shape;101;p2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0"/>
              </a:spcBef>
              <a:spcAft>
                <a:spcPts val="0"/>
              </a:spcAft>
              <a:buSzPts val="1400"/>
              <a:buChar char="○"/>
              <a:defRPr/>
            </a:lvl2pPr>
            <a:lvl3pPr indent="-317500" lvl="2" marL="1371600" rtl="0" algn="ctr">
              <a:lnSpc>
                <a:spcPct val="115000"/>
              </a:lnSpc>
              <a:spcBef>
                <a:spcPts val="0"/>
              </a:spcBef>
              <a:spcAft>
                <a:spcPts val="0"/>
              </a:spcAft>
              <a:buSzPts val="1400"/>
              <a:buChar char="■"/>
              <a:defRPr/>
            </a:lvl3pPr>
            <a:lvl4pPr indent="-317500" lvl="3" marL="1828800" rtl="0" algn="ctr">
              <a:lnSpc>
                <a:spcPct val="115000"/>
              </a:lnSpc>
              <a:spcBef>
                <a:spcPts val="0"/>
              </a:spcBef>
              <a:spcAft>
                <a:spcPts val="0"/>
              </a:spcAft>
              <a:buSzPts val="1400"/>
              <a:buChar char="●"/>
              <a:defRPr/>
            </a:lvl4pPr>
            <a:lvl5pPr indent="-317500" lvl="4" marL="2286000" rtl="0" algn="ctr">
              <a:lnSpc>
                <a:spcPct val="115000"/>
              </a:lnSpc>
              <a:spcBef>
                <a:spcPts val="0"/>
              </a:spcBef>
              <a:spcAft>
                <a:spcPts val="0"/>
              </a:spcAft>
              <a:buSzPts val="1400"/>
              <a:buChar char="○"/>
              <a:defRPr/>
            </a:lvl5pPr>
            <a:lvl6pPr indent="-317500" lvl="5" marL="2743200" rtl="0" algn="ctr">
              <a:lnSpc>
                <a:spcPct val="115000"/>
              </a:lnSpc>
              <a:spcBef>
                <a:spcPts val="0"/>
              </a:spcBef>
              <a:spcAft>
                <a:spcPts val="0"/>
              </a:spcAft>
              <a:buSzPts val="1400"/>
              <a:buChar char="■"/>
              <a:defRPr/>
            </a:lvl6pPr>
            <a:lvl7pPr indent="-317500" lvl="6" marL="3200400" rtl="0" algn="ctr">
              <a:lnSpc>
                <a:spcPct val="115000"/>
              </a:lnSpc>
              <a:spcBef>
                <a:spcPts val="0"/>
              </a:spcBef>
              <a:spcAft>
                <a:spcPts val="0"/>
              </a:spcAft>
              <a:buSzPts val="1400"/>
              <a:buChar char="●"/>
              <a:defRPr/>
            </a:lvl7pPr>
            <a:lvl8pPr indent="-317500" lvl="7" marL="3657600" rtl="0" algn="ctr">
              <a:lnSpc>
                <a:spcPct val="115000"/>
              </a:lnSpc>
              <a:spcBef>
                <a:spcPts val="0"/>
              </a:spcBef>
              <a:spcAft>
                <a:spcPts val="0"/>
              </a:spcAft>
              <a:buSzPts val="1400"/>
              <a:buChar char="○"/>
              <a:defRPr/>
            </a:lvl8pPr>
            <a:lvl9pPr indent="-317500" lvl="8" marL="4114800" rtl="0" algn="ctr">
              <a:lnSpc>
                <a:spcPct val="115000"/>
              </a:lnSpc>
              <a:spcBef>
                <a:spcPts val="0"/>
              </a:spcBef>
              <a:spcAft>
                <a:spcPts val="0"/>
              </a:spcAft>
              <a:buSzPts val="1400"/>
              <a:buChar char="■"/>
              <a:defRPr/>
            </a:lvl9pPr>
          </a:lstStyle>
          <a:p/>
        </p:txBody>
      </p:sp>
      <p:sp>
        <p:nvSpPr>
          <p:cNvPr id="102" name="Google Shape;102;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03" name="Shape 103"/>
        <p:cNvGrpSpPr/>
        <p:nvPr/>
      </p:nvGrpSpPr>
      <p:grpSpPr>
        <a:xfrm>
          <a:off x="0" y="0"/>
          <a:ext cx="0" cy="0"/>
          <a:chOff x="0" y="0"/>
          <a:chExt cx="0" cy="0"/>
        </a:xfrm>
      </p:grpSpPr>
      <p:sp>
        <p:nvSpPr>
          <p:cNvPr id="104" name="Google Shape;104;p30"/>
          <p:cNvSpPr txBox="1"/>
          <p:nvPr>
            <p:ph idx="12" type="sldNum"/>
          </p:nvPr>
        </p:nvSpPr>
        <p:spPr>
          <a:xfrm>
            <a:off x="8786012" y="4811851"/>
            <a:ext cx="131700" cy="315000"/>
          </a:xfrm>
          <a:prstGeom prst="rect">
            <a:avLst/>
          </a:prstGeom>
          <a:noFill/>
          <a:ln>
            <a:noFill/>
          </a:ln>
        </p:spPr>
        <p:txBody>
          <a:bodyPr anchorCtr="0" anchor="t" bIns="0" lIns="0" spcFirstLastPara="1" rIns="0" wrap="square" tIns="0">
            <a:normAutofit/>
          </a:bodyPr>
          <a:lstStyle>
            <a:lvl1pPr indent="0" lvl="0" marL="63500" marR="0" rtl="0" algn="l">
              <a:lnSpc>
                <a:spcPct val="100000"/>
              </a:lnSpc>
              <a:spcBef>
                <a:spcPts val="0"/>
              </a:spcBef>
              <a:spcAft>
                <a:spcPts val="0"/>
              </a:spcAft>
              <a:buClr>
                <a:srgbClr val="000000"/>
              </a:buClr>
              <a:buSzPts val="700"/>
              <a:buFont typeface="Arial"/>
              <a:buNone/>
              <a:defRPr b="1" i="0" sz="700" u="none" cap="none" strike="noStrike">
                <a:solidFill>
                  <a:srgbClr val="262626"/>
                </a:solidFill>
                <a:latin typeface="Arial"/>
                <a:ea typeface="Arial"/>
                <a:cs typeface="Arial"/>
                <a:sym typeface="Arial"/>
              </a:defRPr>
            </a:lvl1pPr>
            <a:lvl2pPr indent="0" lvl="1" marL="63500" marR="0" rtl="0" algn="l">
              <a:lnSpc>
                <a:spcPct val="100000"/>
              </a:lnSpc>
              <a:spcBef>
                <a:spcPts val="0"/>
              </a:spcBef>
              <a:spcAft>
                <a:spcPts val="0"/>
              </a:spcAft>
              <a:buClr>
                <a:srgbClr val="000000"/>
              </a:buClr>
              <a:buSzPts val="700"/>
              <a:buFont typeface="Arial"/>
              <a:buNone/>
              <a:defRPr b="1" i="0" sz="700" u="none" cap="none" strike="noStrike">
                <a:solidFill>
                  <a:srgbClr val="262626"/>
                </a:solidFill>
                <a:latin typeface="Arial"/>
                <a:ea typeface="Arial"/>
                <a:cs typeface="Arial"/>
                <a:sym typeface="Arial"/>
              </a:defRPr>
            </a:lvl2pPr>
            <a:lvl3pPr indent="0" lvl="2" marL="63500" marR="0" rtl="0" algn="l">
              <a:lnSpc>
                <a:spcPct val="100000"/>
              </a:lnSpc>
              <a:spcBef>
                <a:spcPts val="0"/>
              </a:spcBef>
              <a:spcAft>
                <a:spcPts val="0"/>
              </a:spcAft>
              <a:buClr>
                <a:srgbClr val="000000"/>
              </a:buClr>
              <a:buSzPts val="700"/>
              <a:buFont typeface="Arial"/>
              <a:buNone/>
              <a:defRPr b="1" i="0" sz="700" u="none" cap="none" strike="noStrike">
                <a:solidFill>
                  <a:srgbClr val="262626"/>
                </a:solidFill>
                <a:latin typeface="Arial"/>
                <a:ea typeface="Arial"/>
                <a:cs typeface="Arial"/>
                <a:sym typeface="Arial"/>
              </a:defRPr>
            </a:lvl3pPr>
            <a:lvl4pPr indent="0" lvl="3" marL="63500" marR="0" rtl="0" algn="l">
              <a:lnSpc>
                <a:spcPct val="100000"/>
              </a:lnSpc>
              <a:spcBef>
                <a:spcPts val="0"/>
              </a:spcBef>
              <a:spcAft>
                <a:spcPts val="0"/>
              </a:spcAft>
              <a:buClr>
                <a:srgbClr val="000000"/>
              </a:buClr>
              <a:buSzPts val="700"/>
              <a:buFont typeface="Arial"/>
              <a:buNone/>
              <a:defRPr b="1" i="0" sz="700" u="none" cap="none" strike="noStrike">
                <a:solidFill>
                  <a:srgbClr val="262626"/>
                </a:solidFill>
                <a:latin typeface="Arial"/>
                <a:ea typeface="Arial"/>
                <a:cs typeface="Arial"/>
                <a:sym typeface="Arial"/>
              </a:defRPr>
            </a:lvl4pPr>
            <a:lvl5pPr indent="0" lvl="4" marL="63500" marR="0" rtl="0" algn="l">
              <a:lnSpc>
                <a:spcPct val="100000"/>
              </a:lnSpc>
              <a:spcBef>
                <a:spcPts val="0"/>
              </a:spcBef>
              <a:spcAft>
                <a:spcPts val="0"/>
              </a:spcAft>
              <a:buClr>
                <a:srgbClr val="000000"/>
              </a:buClr>
              <a:buSzPts val="700"/>
              <a:buFont typeface="Arial"/>
              <a:buNone/>
              <a:defRPr b="1" i="0" sz="700" u="none" cap="none" strike="noStrike">
                <a:solidFill>
                  <a:srgbClr val="262626"/>
                </a:solidFill>
                <a:latin typeface="Arial"/>
                <a:ea typeface="Arial"/>
                <a:cs typeface="Arial"/>
                <a:sym typeface="Arial"/>
              </a:defRPr>
            </a:lvl5pPr>
            <a:lvl6pPr indent="0" lvl="5" marL="63500" marR="0" rtl="0" algn="l">
              <a:lnSpc>
                <a:spcPct val="100000"/>
              </a:lnSpc>
              <a:spcBef>
                <a:spcPts val="0"/>
              </a:spcBef>
              <a:spcAft>
                <a:spcPts val="0"/>
              </a:spcAft>
              <a:buClr>
                <a:srgbClr val="000000"/>
              </a:buClr>
              <a:buSzPts val="700"/>
              <a:buFont typeface="Arial"/>
              <a:buNone/>
              <a:defRPr b="1" i="0" sz="700" u="none" cap="none" strike="noStrike">
                <a:solidFill>
                  <a:srgbClr val="262626"/>
                </a:solidFill>
                <a:latin typeface="Arial"/>
                <a:ea typeface="Arial"/>
                <a:cs typeface="Arial"/>
                <a:sym typeface="Arial"/>
              </a:defRPr>
            </a:lvl6pPr>
            <a:lvl7pPr indent="0" lvl="6" marL="63500" marR="0" rtl="0" algn="l">
              <a:lnSpc>
                <a:spcPct val="100000"/>
              </a:lnSpc>
              <a:spcBef>
                <a:spcPts val="0"/>
              </a:spcBef>
              <a:spcAft>
                <a:spcPts val="0"/>
              </a:spcAft>
              <a:buClr>
                <a:srgbClr val="000000"/>
              </a:buClr>
              <a:buSzPts val="700"/>
              <a:buFont typeface="Arial"/>
              <a:buNone/>
              <a:defRPr b="1" i="0" sz="700" u="none" cap="none" strike="noStrike">
                <a:solidFill>
                  <a:srgbClr val="262626"/>
                </a:solidFill>
                <a:latin typeface="Arial"/>
                <a:ea typeface="Arial"/>
                <a:cs typeface="Arial"/>
                <a:sym typeface="Arial"/>
              </a:defRPr>
            </a:lvl7pPr>
            <a:lvl8pPr indent="0" lvl="7" marL="63500" marR="0" rtl="0" algn="l">
              <a:lnSpc>
                <a:spcPct val="100000"/>
              </a:lnSpc>
              <a:spcBef>
                <a:spcPts val="0"/>
              </a:spcBef>
              <a:spcAft>
                <a:spcPts val="0"/>
              </a:spcAft>
              <a:buClr>
                <a:srgbClr val="000000"/>
              </a:buClr>
              <a:buSzPts val="700"/>
              <a:buFont typeface="Arial"/>
              <a:buNone/>
              <a:defRPr b="1" i="0" sz="700" u="none" cap="none" strike="noStrike">
                <a:solidFill>
                  <a:srgbClr val="262626"/>
                </a:solidFill>
                <a:latin typeface="Arial"/>
                <a:ea typeface="Arial"/>
                <a:cs typeface="Arial"/>
                <a:sym typeface="Arial"/>
              </a:defRPr>
            </a:lvl8pPr>
            <a:lvl9pPr indent="0" lvl="8" marL="63500" marR="0" rtl="0" algn="l">
              <a:lnSpc>
                <a:spcPct val="100000"/>
              </a:lnSpc>
              <a:spcBef>
                <a:spcPts val="0"/>
              </a:spcBef>
              <a:spcAft>
                <a:spcPts val="0"/>
              </a:spcAft>
              <a:buClr>
                <a:srgbClr val="000000"/>
              </a:buClr>
              <a:buSzPts val="700"/>
              <a:buFont typeface="Arial"/>
              <a:buNone/>
              <a:defRPr b="1" i="0" sz="700" u="none" cap="none" strike="noStrike">
                <a:solidFill>
                  <a:srgbClr val="262626"/>
                </a:solidFill>
                <a:latin typeface="Arial"/>
                <a:ea typeface="Arial"/>
                <a:cs typeface="Arial"/>
                <a:sym typeface="Arial"/>
              </a:defRPr>
            </a:lvl9pPr>
          </a:lstStyle>
          <a:p>
            <a:pPr indent="0" lvl="0" marL="635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105" name="Shape 105"/>
        <p:cNvGrpSpPr/>
        <p:nvPr/>
      </p:nvGrpSpPr>
      <p:grpSpPr>
        <a:xfrm>
          <a:off x="0" y="0"/>
          <a:ext cx="0" cy="0"/>
          <a:chOff x="0" y="0"/>
          <a:chExt cx="0" cy="0"/>
        </a:xfrm>
      </p:grpSpPr>
      <p:sp>
        <p:nvSpPr>
          <p:cNvPr id="106" name="Google Shape;106;p31"/>
          <p:cNvSpPr txBox="1"/>
          <p:nvPr/>
        </p:nvSpPr>
        <p:spPr>
          <a:xfrm>
            <a:off x="361100" y="233425"/>
            <a:ext cx="4105200" cy="56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700"/>
              <a:buFont typeface="Arial"/>
              <a:buNone/>
            </a:pPr>
            <a:r>
              <a:rPr b="1" i="0" lang="en" sz="2700" u="none" cap="none" strike="noStrike">
                <a:solidFill>
                  <a:srgbClr val="000000"/>
                </a:solidFill>
                <a:latin typeface="Fira Sans Extra Condensed"/>
                <a:ea typeface="Fira Sans Extra Condensed"/>
                <a:cs typeface="Fira Sans Extra Condensed"/>
                <a:sym typeface="Fira Sans Extra Condensed"/>
              </a:rPr>
              <a:t>Customer Journey Map</a:t>
            </a:r>
            <a:endParaRPr b="1" i="0" sz="2700" u="none" cap="none" strike="noStrike">
              <a:solidFill>
                <a:srgbClr val="000000"/>
              </a:solidFill>
              <a:latin typeface="Fira Sans Extra Condensed"/>
              <a:ea typeface="Fira Sans Extra Condensed"/>
              <a:cs typeface="Fira Sans Extra Condensed"/>
              <a:sym typeface="Fira Sans Extra Condensed"/>
            </a:endParaRPr>
          </a:p>
        </p:txBody>
      </p:sp>
    </p:spTree>
  </p:cSld>
  <p:clrMapOvr>
    <a:masterClrMapping/>
  </p:clrMapOvr>
  <p:extLst>
    <p:ext uri="{DCECCB84-F9BA-43D5-87BE-67443E8EF086}">
      <p15:sldGuideLst>
        <p15:guide id="1" pos="288">
          <p15:clr>
            <a:srgbClr val="FA7B17"/>
          </p15:clr>
        </p15:guide>
        <p15:guide id="2" orient="horz" pos="259">
          <p15:clr>
            <a:srgbClr val="FA7B17"/>
          </p15:clr>
        </p15:guide>
        <p15:guide id="3" orient="horz" pos="2972">
          <p15:clr>
            <a:srgbClr val="FA7B17"/>
          </p15:clr>
        </p15:guide>
        <p15:guide id="4" pos="5472">
          <p15:clr>
            <a:srgbClr val="FA7B17"/>
          </p15:clr>
        </p15:guide>
        <p15:guide id="5" pos="2880">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OBJECT_4">
    <p:spTree>
      <p:nvGrpSpPr>
        <p:cNvPr id="107" name="Shape 107"/>
        <p:cNvGrpSpPr/>
        <p:nvPr/>
      </p:nvGrpSpPr>
      <p:grpSpPr>
        <a:xfrm>
          <a:off x="0" y="0"/>
          <a:ext cx="0" cy="0"/>
          <a:chOff x="0" y="0"/>
          <a:chExt cx="0" cy="0"/>
        </a:xfrm>
      </p:grpSpPr>
      <p:sp>
        <p:nvSpPr>
          <p:cNvPr id="108" name="Google Shape;108;p3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9" name="Google Shape;109;p3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0" name="Google Shape;110;p3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11" name="Google Shape;111;p3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12" name="Google Shape;112;p3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_5">
    <p:spTree>
      <p:nvGrpSpPr>
        <p:cNvPr id="113" name="Shape 113"/>
        <p:cNvGrpSpPr/>
        <p:nvPr/>
      </p:nvGrpSpPr>
      <p:grpSpPr>
        <a:xfrm>
          <a:off x="0" y="0"/>
          <a:ext cx="0" cy="0"/>
          <a:chOff x="0" y="0"/>
          <a:chExt cx="0" cy="0"/>
        </a:xfrm>
      </p:grpSpPr>
      <p:sp>
        <p:nvSpPr>
          <p:cNvPr id="114" name="Google Shape;114;p3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5" name="Google Shape;115;p3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6" name="Google Shape;116;p3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17" name="Google Shape;117;p3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18" name="Google Shape;118;p3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_title &amp; content 2">
  <p:cSld name="Cyan_title &amp; content 2">
    <p:spTree>
      <p:nvGrpSpPr>
        <p:cNvPr id="119" name="Shape 119"/>
        <p:cNvGrpSpPr/>
        <p:nvPr/>
      </p:nvGrpSpPr>
      <p:grpSpPr>
        <a:xfrm>
          <a:off x="0" y="0"/>
          <a:ext cx="0" cy="0"/>
          <a:chOff x="0" y="0"/>
          <a:chExt cx="0" cy="0"/>
        </a:xfrm>
      </p:grpSpPr>
      <p:cxnSp>
        <p:nvCxnSpPr>
          <p:cNvPr id="120" name="Google Shape;120;p34"/>
          <p:cNvCxnSpPr/>
          <p:nvPr/>
        </p:nvCxnSpPr>
        <p:spPr>
          <a:xfrm flipH="1" rot="10800000">
            <a:off x="539751" y="4667166"/>
            <a:ext cx="8064600" cy="10800"/>
          </a:xfrm>
          <a:prstGeom prst="straightConnector1">
            <a:avLst/>
          </a:prstGeom>
          <a:noFill/>
          <a:ln cap="flat" cmpd="sng" w="28575">
            <a:solidFill>
              <a:schemeClr val="accent1"/>
            </a:solidFill>
            <a:prstDash val="dot"/>
            <a:miter lim="800000"/>
            <a:headEnd len="sm" w="sm" type="none"/>
            <a:tailEnd len="sm" w="sm" type="none"/>
          </a:ln>
        </p:spPr>
      </p:cxnSp>
      <p:sp>
        <p:nvSpPr>
          <p:cNvPr id="121" name="Google Shape;121;p34"/>
          <p:cNvSpPr txBox="1"/>
          <p:nvPr>
            <p:ph idx="1" type="body"/>
          </p:nvPr>
        </p:nvSpPr>
        <p:spPr>
          <a:xfrm>
            <a:off x="457200" y="1491630"/>
            <a:ext cx="8147100" cy="2970300"/>
          </a:xfrm>
          <a:prstGeom prst="rect">
            <a:avLst/>
          </a:prstGeom>
          <a:noFill/>
          <a:ln>
            <a:noFill/>
          </a:ln>
        </p:spPr>
        <p:txBody>
          <a:bodyPr anchorCtr="0" anchor="t" bIns="34275" lIns="68575" spcFirstLastPara="1" rIns="68575" wrap="square" tIns="34275">
            <a:noAutofit/>
          </a:bodyPr>
          <a:lstStyle>
            <a:lvl1pPr indent="-438150" lvl="0" marL="457200" rtl="0" algn="l">
              <a:lnSpc>
                <a:spcPct val="100000"/>
              </a:lnSpc>
              <a:spcBef>
                <a:spcPts val="700"/>
              </a:spcBef>
              <a:spcAft>
                <a:spcPts val="0"/>
              </a:spcAft>
              <a:buClr>
                <a:schemeClr val="accent1"/>
              </a:buClr>
              <a:buSzPts val="3300"/>
              <a:buChar char="•"/>
              <a:defRPr sz="3300">
                <a:solidFill>
                  <a:srgbClr val="5C6670"/>
                </a:solidFill>
              </a:defRPr>
            </a:lvl1pPr>
            <a:lvl2pPr indent="-361950" lvl="1" marL="914400" rtl="0" algn="l">
              <a:lnSpc>
                <a:spcPct val="100000"/>
              </a:lnSpc>
              <a:spcBef>
                <a:spcPts val="400"/>
              </a:spcBef>
              <a:spcAft>
                <a:spcPts val="0"/>
              </a:spcAft>
              <a:buClr>
                <a:schemeClr val="lt1"/>
              </a:buClr>
              <a:buSzPts val="2100"/>
              <a:buChar char="–"/>
              <a:defRPr>
                <a:solidFill>
                  <a:schemeClr val="lt1"/>
                </a:solidFill>
              </a:defRPr>
            </a:lvl2pPr>
            <a:lvl3pPr indent="-342900" lvl="2" marL="1371600" rtl="0" algn="l">
              <a:lnSpc>
                <a:spcPct val="100000"/>
              </a:lnSpc>
              <a:spcBef>
                <a:spcPts val="400"/>
              </a:spcBef>
              <a:spcAft>
                <a:spcPts val="0"/>
              </a:spcAft>
              <a:buClr>
                <a:schemeClr val="lt1"/>
              </a:buClr>
              <a:buSzPts val="1800"/>
              <a:buChar char="•"/>
              <a:defRPr>
                <a:solidFill>
                  <a:schemeClr val="lt1"/>
                </a:solidFill>
              </a:defRPr>
            </a:lvl3pPr>
            <a:lvl4pPr indent="-323850" lvl="3" marL="1828800" rtl="0" algn="l">
              <a:lnSpc>
                <a:spcPct val="100000"/>
              </a:lnSpc>
              <a:spcBef>
                <a:spcPts val="300"/>
              </a:spcBef>
              <a:spcAft>
                <a:spcPts val="0"/>
              </a:spcAft>
              <a:buClr>
                <a:schemeClr val="lt1"/>
              </a:buClr>
              <a:buSzPts val="1500"/>
              <a:buChar char="–"/>
              <a:defRPr>
                <a:solidFill>
                  <a:schemeClr val="lt1"/>
                </a:solidFill>
              </a:defRPr>
            </a:lvl4pPr>
            <a:lvl5pPr indent="-323850" lvl="4" marL="2286000" rtl="0" algn="l">
              <a:lnSpc>
                <a:spcPct val="100000"/>
              </a:lnSpc>
              <a:spcBef>
                <a:spcPts val="300"/>
              </a:spcBef>
              <a:spcAft>
                <a:spcPts val="0"/>
              </a:spcAft>
              <a:buClr>
                <a:schemeClr val="lt1"/>
              </a:buClr>
              <a:buSzPts val="1500"/>
              <a:buChar char="»"/>
              <a:defRPr>
                <a:solidFill>
                  <a:schemeClr val="lt1"/>
                </a:solidFill>
              </a:defRPr>
            </a:lvl5pPr>
            <a:lvl6pPr indent="-317500" lvl="5" marL="2743200" rtl="0" algn="l">
              <a:lnSpc>
                <a:spcPct val="100000"/>
              </a:lnSpc>
              <a:spcBef>
                <a:spcPts val="300"/>
              </a:spcBef>
              <a:spcAft>
                <a:spcPts val="0"/>
              </a:spcAft>
              <a:buClr>
                <a:schemeClr val="dk1"/>
              </a:buClr>
              <a:buSzPts val="1400"/>
              <a:buChar char="•"/>
              <a:defRPr/>
            </a:lvl6pPr>
            <a:lvl7pPr indent="-317500" lvl="6" marL="3200400" rtl="0" algn="l">
              <a:lnSpc>
                <a:spcPct val="100000"/>
              </a:lnSpc>
              <a:spcBef>
                <a:spcPts val="300"/>
              </a:spcBef>
              <a:spcAft>
                <a:spcPts val="0"/>
              </a:spcAft>
              <a:buClr>
                <a:schemeClr val="dk1"/>
              </a:buClr>
              <a:buSzPts val="1400"/>
              <a:buChar char="•"/>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122" name="Google Shape;122;p34"/>
          <p:cNvSpPr txBox="1"/>
          <p:nvPr>
            <p:ph type="title"/>
          </p:nvPr>
        </p:nvSpPr>
        <p:spPr>
          <a:xfrm>
            <a:off x="457200" y="634380"/>
            <a:ext cx="8147100" cy="8574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sz="4100">
                <a:solidFill>
                  <a:srgbClr val="5C6670"/>
                </a:solidFill>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cxnSp>
        <p:nvCxnSpPr>
          <p:cNvPr id="123" name="Google Shape;123;p34"/>
          <p:cNvCxnSpPr/>
          <p:nvPr/>
        </p:nvCxnSpPr>
        <p:spPr>
          <a:xfrm flipH="1" rot="10800000">
            <a:off x="539751" y="465452"/>
            <a:ext cx="8064600" cy="10800"/>
          </a:xfrm>
          <a:prstGeom prst="straightConnector1">
            <a:avLst/>
          </a:prstGeom>
          <a:noFill/>
          <a:ln cap="flat" cmpd="sng" w="28575">
            <a:solidFill>
              <a:schemeClr val="accent1"/>
            </a:solidFill>
            <a:prstDash val="dot"/>
            <a:miter lim="800000"/>
            <a:headEnd len="sm" w="sm" type="none"/>
            <a:tailEnd len="sm" w="sm" type="none"/>
          </a:ln>
        </p:spPr>
      </p:cxnSp>
      <p:sp>
        <p:nvSpPr>
          <p:cNvPr id="124" name="Google Shape;124;p34"/>
          <p:cNvSpPr txBox="1"/>
          <p:nvPr>
            <p:ph idx="2" type="body"/>
          </p:nvPr>
        </p:nvSpPr>
        <p:spPr>
          <a:xfrm>
            <a:off x="467742" y="185294"/>
            <a:ext cx="6912600" cy="226200"/>
          </a:xfrm>
          <a:prstGeom prst="rect">
            <a:avLst/>
          </a:prstGeom>
          <a:noFill/>
          <a:ln>
            <a:noFill/>
          </a:ln>
        </p:spPr>
        <p:txBody>
          <a:bodyPr anchorCtr="0" anchor="t" bIns="34275" lIns="68575" spcFirstLastPara="1" rIns="68575" wrap="square" tIns="34275">
            <a:noAutofit/>
          </a:bodyPr>
          <a:lstStyle>
            <a:lvl1pPr indent="-228600" lvl="0" marL="457200" rtl="0" algn="l">
              <a:lnSpc>
                <a:spcPct val="100000"/>
              </a:lnSpc>
              <a:spcBef>
                <a:spcPts val="300"/>
              </a:spcBef>
              <a:spcAft>
                <a:spcPts val="0"/>
              </a:spcAft>
              <a:buClr>
                <a:schemeClr val="accent1"/>
              </a:buClr>
              <a:buSzPts val="1500"/>
              <a:buNone/>
              <a:defRPr b="1" sz="1500">
                <a:solidFill>
                  <a:schemeClr val="accent1"/>
                </a:solidFill>
                <a:latin typeface="Arial"/>
                <a:ea typeface="Arial"/>
                <a:cs typeface="Arial"/>
                <a:sym typeface="Arial"/>
              </a:defRPr>
            </a:lvl1pPr>
            <a:lvl2pPr indent="-317500" lvl="1" marL="914400" rtl="0" algn="l">
              <a:lnSpc>
                <a:spcPct val="100000"/>
              </a:lnSpc>
              <a:spcBef>
                <a:spcPts val="300"/>
              </a:spcBef>
              <a:spcAft>
                <a:spcPts val="0"/>
              </a:spcAft>
              <a:buClr>
                <a:schemeClr val="dk1"/>
              </a:buClr>
              <a:buSzPts val="1400"/>
              <a:buChar char="–"/>
              <a:defRPr sz="1400">
                <a:latin typeface="Garamond"/>
                <a:ea typeface="Garamond"/>
                <a:cs typeface="Garamond"/>
                <a:sym typeface="Garamond"/>
              </a:defRPr>
            </a:lvl2pPr>
            <a:lvl3pPr indent="-304800" lvl="2" marL="1371600" rtl="0" algn="l">
              <a:lnSpc>
                <a:spcPct val="100000"/>
              </a:lnSpc>
              <a:spcBef>
                <a:spcPts val="200"/>
              </a:spcBef>
              <a:spcAft>
                <a:spcPts val="0"/>
              </a:spcAft>
              <a:buClr>
                <a:schemeClr val="dk1"/>
              </a:buClr>
              <a:buSzPts val="1200"/>
              <a:buChar char="•"/>
              <a:defRPr sz="1200">
                <a:latin typeface="Garamond"/>
                <a:ea typeface="Garamond"/>
                <a:cs typeface="Garamond"/>
                <a:sym typeface="Garamond"/>
              </a:defRPr>
            </a:lvl3pPr>
            <a:lvl4pPr indent="-298450" lvl="3" marL="1828800" rtl="0" algn="l">
              <a:lnSpc>
                <a:spcPct val="100000"/>
              </a:lnSpc>
              <a:spcBef>
                <a:spcPts val="200"/>
              </a:spcBef>
              <a:spcAft>
                <a:spcPts val="0"/>
              </a:spcAft>
              <a:buClr>
                <a:schemeClr val="dk1"/>
              </a:buClr>
              <a:buSzPts val="1100"/>
              <a:buChar char="–"/>
              <a:defRPr sz="1100">
                <a:latin typeface="Garamond"/>
                <a:ea typeface="Garamond"/>
                <a:cs typeface="Garamond"/>
                <a:sym typeface="Garamond"/>
              </a:defRPr>
            </a:lvl4pPr>
            <a:lvl5pPr indent="-298450" lvl="4" marL="2286000" rtl="0" algn="l">
              <a:lnSpc>
                <a:spcPct val="100000"/>
              </a:lnSpc>
              <a:spcBef>
                <a:spcPts val="200"/>
              </a:spcBef>
              <a:spcAft>
                <a:spcPts val="0"/>
              </a:spcAft>
              <a:buClr>
                <a:schemeClr val="dk1"/>
              </a:buClr>
              <a:buSzPts val="1100"/>
              <a:buChar char="»"/>
              <a:defRPr sz="1100">
                <a:latin typeface="Garamond"/>
                <a:ea typeface="Garamond"/>
                <a:cs typeface="Garamond"/>
                <a:sym typeface="Garamond"/>
              </a:defRPr>
            </a:lvl5pPr>
            <a:lvl6pPr indent="-317500" lvl="5" marL="2743200" rtl="0" algn="l">
              <a:lnSpc>
                <a:spcPct val="100000"/>
              </a:lnSpc>
              <a:spcBef>
                <a:spcPts val="300"/>
              </a:spcBef>
              <a:spcAft>
                <a:spcPts val="0"/>
              </a:spcAft>
              <a:buClr>
                <a:schemeClr val="dk1"/>
              </a:buClr>
              <a:buSzPts val="1400"/>
              <a:buChar char="•"/>
              <a:defRPr/>
            </a:lvl6pPr>
            <a:lvl7pPr indent="-317500" lvl="6" marL="3200400" rtl="0" algn="l">
              <a:lnSpc>
                <a:spcPct val="100000"/>
              </a:lnSpc>
              <a:spcBef>
                <a:spcPts val="300"/>
              </a:spcBef>
              <a:spcAft>
                <a:spcPts val="0"/>
              </a:spcAft>
              <a:buClr>
                <a:schemeClr val="dk1"/>
              </a:buClr>
              <a:buSzPts val="1400"/>
              <a:buChar char="•"/>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pic>
        <p:nvPicPr>
          <p:cNvPr id="125" name="Google Shape;125;p34"/>
          <p:cNvPicPr preferRelativeResize="0"/>
          <p:nvPr/>
        </p:nvPicPr>
        <p:blipFill rotWithShape="1">
          <a:blip r:embed="rId2">
            <a:alphaModFix/>
          </a:blip>
          <a:srcRect b="0" l="0" r="0" t="0"/>
          <a:stretch/>
        </p:blipFill>
        <p:spPr>
          <a:xfrm>
            <a:off x="8686800" y="4686300"/>
            <a:ext cx="372219" cy="36190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0.xml"/><Relationship Id="rId11" Type="http://schemas.openxmlformats.org/officeDocument/2006/relationships/slideLayout" Target="../slideLayouts/slideLayout21.xml"/><Relationship Id="rId22" Type="http://schemas.openxmlformats.org/officeDocument/2006/relationships/slideLayout" Target="../slideLayouts/slideLayout32.xml"/><Relationship Id="rId10" Type="http://schemas.openxmlformats.org/officeDocument/2006/relationships/slideLayout" Target="../slideLayouts/slideLayout20.xml"/><Relationship Id="rId21" Type="http://schemas.openxmlformats.org/officeDocument/2006/relationships/slideLayout" Target="../slideLayouts/slideLayout31.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23" Type="http://schemas.openxmlformats.org/officeDocument/2006/relationships/theme" Target="../theme/theme1.xml"/><Relationship Id="rId1" Type="http://schemas.openxmlformats.org/officeDocument/2006/relationships/image" Target="../media/image3.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5" Type="http://schemas.openxmlformats.org/officeDocument/2006/relationships/slideLayout" Target="../slideLayouts/slideLayout15.xml"/><Relationship Id="rId19" Type="http://schemas.openxmlformats.org/officeDocument/2006/relationships/slideLayout" Target="../slideLayouts/slideLayout29.xml"/><Relationship Id="rId6" Type="http://schemas.openxmlformats.org/officeDocument/2006/relationships/slideLayout" Target="../slideLayouts/slideLayout16.xml"/><Relationship Id="rId18" Type="http://schemas.openxmlformats.org/officeDocument/2006/relationships/slideLayout" Target="../slideLayouts/slideLayout28.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solidFill>
                <a:srgbClr val="023334"/>
              </a:solidFill>
            </a:endParaRPr>
          </a:p>
        </p:txBody>
      </p:sp>
      <p:pic>
        <p:nvPicPr>
          <p:cNvPr id="54" name="Google Shape;54;p13"/>
          <p:cNvPicPr preferRelativeResize="0"/>
          <p:nvPr/>
        </p:nvPicPr>
        <p:blipFill rotWithShape="1">
          <a:blip r:embed="rId1">
            <a:alphaModFix/>
          </a:blip>
          <a:srcRect b="0" l="0" r="0" t="0"/>
          <a:stretch/>
        </p:blipFill>
        <p:spPr>
          <a:xfrm>
            <a:off x="173025" y="4814737"/>
            <a:ext cx="462849" cy="905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comments" Target="../comments/comment3.xml"/><Relationship Id="rId4" Type="http://schemas.openxmlformats.org/officeDocument/2006/relationships/image" Target="../media/image2.png"/><Relationship Id="rId5"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comments" Target="../comments/comment2.xml"/><Relationship Id="rId4" Type="http://schemas.openxmlformats.org/officeDocument/2006/relationships/image" Target="../media/image2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3334">
            <a:alpha val="98820"/>
          </a:srgbClr>
        </a:solidFill>
      </p:bgPr>
    </p:bg>
    <p:spTree>
      <p:nvGrpSpPr>
        <p:cNvPr id="129" name="Shape 129"/>
        <p:cNvGrpSpPr/>
        <p:nvPr/>
      </p:nvGrpSpPr>
      <p:grpSpPr>
        <a:xfrm>
          <a:off x="0" y="0"/>
          <a:ext cx="0" cy="0"/>
          <a:chOff x="0" y="0"/>
          <a:chExt cx="0" cy="0"/>
        </a:xfrm>
      </p:grpSpPr>
      <p:sp>
        <p:nvSpPr>
          <p:cNvPr id="130" name="Google Shape;130;p35"/>
          <p:cNvSpPr txBox="1"/>
          <p:nvPr>
            <p:ph idx="1" type="subTitle"/>
          </p:nvPr>
        </p:nvSpPr>
        <p:spPr>
          <a:xfrm>
            <a:off x="4521" y="2326667"/>
            <a:ext cx="1356900" cy="3672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 sz="1000">
                <a:solidFill>
                  <a:srgbClr val="F7FF5A"/>
                </a:solidFill>
                <a:latin typeface="Montserrat Medium"/>
                <a:ea typeface="Montserrat Medium"/>
                <a:cs typeface="Montserrat Medium"/>
                <a:sym typeface="Montserrat Medium"/>
              </a:rPr>
              <a:t>November </a:t>
            </a:r>
            <a:r>
              <a:rPr lang="en" sz="1000">
                <a:solidFill>
                  <a:srgbClr val="F7FF5A"/>
                </a:solidFill>
                <a:latin typeface="Montserrat Medium"/>
                <a:ea typeface="Montserrat Medium"/>
                <a:cs typeface="Montserrat Medium"/>
                <a:sym typeface="Montserrat Medium"/>
              </a:rPr>
              <a:t> 2022</a:t>
            </a:r>
            <a:endParaRPr sz="1000">
              <a:solidFill>
                <a:srgbClr val="F7FF5A"/>
              </a:solidFill>
              <a:latin typeface="Montserrat Medium"/>
              <a:ea typeface="Montserrat Medium"/>
              <a:cs typeface="Montserrat Medium"/>
              <a:sym typeface="Montserrat Medium"/>
            </a:endParaRPr>
          </a:p>
        </p:txBody>
      </p:sp>
      <p:sp>
        <p:nvSpPr>
          <p:cNvPr id="131" name="Google Shape;131;p35"/>
          <p:cNvSpPr txBox="1"/>
          <p:nvPr>
            <p:ph idx="1" type="subTitle"/>
          </p:nvPr>
        </p:nvSpPr>
        <p:spPr>
          <a:xfrm>
            <a:off x="7452075" y="2326675"/>
            <a:ext cx="1447200" cy="3672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2800"/>
              <a:buNone/>
            </a:pPr>
            <a:r>
              <a:rPr lang="en" sz="1000">
                <a:solidFill>
                  <a:srgbClr val="F7FF5A"/>
                </a:solidFill>
                <a:latin typeface="Montserrat Medium"/>
                <a:ea typeface="Montserrat Medium"/>
                <a:cs typeface="Montserrat Medium"/>
                <a:sym typeface="Montserrat Medium"/>
              </a:rPr>
              <a:t>Introductory Presentation</a:t>
            </a:r>
            <a:endParaRPr sz="900">
              <a:solidFill>
                <a:srgbClr val="F7FF5A"/>
              </a:solidFill>
              <a:latin typeface="Montserrat Medium"/>
              <a:ea typeface="Montserrat Medium"/>
              <a:cs typeface="Montserrat Medium"/>
              <a:sym typeface="Montserrat Medium"/>
            </a:endParaRPr>
          </a:p>
        </p:txBody>
      </p:sp>
      <p:pic>
        <p:nvPicPr>
          <p:cNvPr id="132" name="Google Shape;132;p35"/>
          <p:cNvPicPr preferRelativeResize="0"/>
          <p:nvPr/>
        </p:nvPicPr>
        <p:blipFill rotWithShape="1">
          <a:blip r:embed="rId3">
            <a:alphaModFix/>
          </a:blip>
          <a:srcRect b="0" l="0" r="0" t="0"/>
          <a:stretch/>
        </p:blipFill>
        <p:spPr>
          <a:xfrm>
            <a:off x="3104150" y="2140050"/>
            <a:ext cx="2912374" cy="571373"/>
          </a:xfrm>
          <a:prstGeom prst="rect">
            <a:avLst/>
          </a:prstGeom>
          <a:noFill/>
          <a:ln>
            <a:noFill/>
          </a:ln>
        </p:spPr>
      </p:pic>
      <p:cxnSp>
        <p:nvCxnSpPr>
          <p:cNvPr id="133" name="Google Shape;133;p35"/>
          <p:cNvCxnSpPr/>
          <p:nvPr/>
        </p:nvCxnSpPr>
        <p:spPr>
          <a:xfrm rot="10800000">
            <a:off x="1328252" y="2497962"/>
            <a:ext cx="1549500" cy="0"/>
          </a:xfrm>
          <a:prstGeom prst="straightConnector1">
            <a:avLst/>
          </a:prstGeom>
          <a:noFill/>
          <a:ln cap="flat" cmpd="sng" w="9525">
            <a:solidFill>
              <a:srgbClr val="F7FF5A"/>
            </a:solidFill>
            <a:prstDash val="solid"/>
            <a:round/>
            <a:headEnd len="sm" w="sm" type="none"/>
            <a:tailEnd len="sm" w="sm" type="none"/>
          </a:ln>
        </p:spPr>
      </p:cxnSp>
      <p:cxnSp>
        <p:nvCxnSpPr>
          <p:cNvPr id="134" name="Google Shape;134;p35"/>
          <p:cNvCxnSpPr/>
          <p:nvPr/>
        </p:nvCxnSpPr>
        <p:spPr>
          <a:xfrm rot="10800000">
            <a:off x="6121025" y="2497962"/>
            <a:ext cx="1447200" cy="0"/>
          </a:xfrm>
          <a:prstGeom prst="straightConnector1">
            <a:avLst/>
          </a:prstGeom>
          <a:noFill/>
          <a:ln cap="flat" cmpd="sng" w="9525">
            <a:solidFill>
              <a:srgbClr val="F7FF5A"/>
            </a:solidFill>
            <a:prstDash val="solid"/>
            <a:round/>
            <a:headEnd len="sm" w="sm" type="none"/>
            <a:tailEnd len="sm" w="sm" type="none"/>
          </a:ln>
        </p:spPr>
      </p:cxnSp>
      <p:pic>
        <p:nvPicPr>
          <p:cNvPr id="135" name="Google Shape;135;p35"/>
          <p:cNvPicPr preferRelativeResize="0"/>
          <p:nvPr/>
        </p:nvPicPr>
        <p:blipFill rotWithShape="1">
          <a:blip r:embed="rId4">
            <a:alphaModFix/>
          </a:blip>
          <a:srcRect b="83330" l="0" r="0" t="0"/>
          <a:stretch/>
        </p:blipFill>
        <p:spPr>
          <a:xfrm>
            <a:off x="1048325" y="3969297"/>
            <a:ext cx="7047352" cy="1174200"/>
          </a:xfrm>
          <a:prstGeom prst="rect">
            <a:avLst/>
          </a:prstGeom>
          <a:noFill/>
          <a:ln>
            <a:noFill/>
          </a:ln>
        </p:spPr>
      </p:pic>
      <p:sp>
        <p:nvSpPr>
          <p:cNvPr id="136" name="Google Shape;136;p35"/>
          <p:cNvSpPr txBox="1"/>
          <p:nvPr/>
        </p:nvSpPr>
        <p:spPr>
          <a:xfrm>
            <a:off x="2223152" y="3047275"/>
            <a:ext cx="4697700" cy="36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000"/>
              <a:buFont typeface="Arial"/>
              <a:buNone/>
            </a:pPr>
            <a:r>
              <a:rPr lang="en" sz="1000">
                <a:solidFill>
                  <a:srgbClr val="F7FF5A"/>
                </a:solidFill>
                <a:latin typeface="Montserrat Medium"/>
                <a:ea typeface="Montserrat Medium"/>
                <a:cs typeface="Montserrat Medium"/>
                <a:sym typeface="Montserrat Medium"/>
              </a:rPr>
              <a:t>Disrupting Chronic Disease with Rare Hemp Polyphenols</a:t>
            </a:r>
            <a:endParaRPr sz="1000">
              <a:solidFill>
                <a:srgbClr val="F7FF5A"/>
              </a:solidFill>
              <a:latin typeface="Montserrat Medium"/>
              <a:ea typeface="Montserrat Medium"/>
              <a:cs typeface="Montserrat Medium"/>
              <a:sym typeface="Montserrat Medium"/>
            </a:endParaRPr>
          </a:p>
          <a:p>
            <a:pPr indent="0" lvl="0" marL="0" marR="0" rtl="0" algn="ctr">
              <a:lnSpc>
                <a:spcPct val="100000"/>
              </a:lnSpc>
              <a:spcBef>
                <a:spcPts val="0"/>
              </a:spcBef>
              <a:spcAft>
                <a:spcPts val="0"/>
              </a:spcAft>
              <a:buClr>
                <a:srgbClr val="000000"/>
              </a:buClr>
              <a:buSzPts val="1000"/>
              <a:buFont typeface="Arial"/>
              <a:buNone/>
            </a:pPr>
            <a:r>
              <a:t/>
            </a:r>
            <a:endParaRPr sz="1000">
              <a:solidFill>
                <a:srgbClr val="F7FF5A"/>
              </a:solidFill>
              <a:latin typeface="Montserrat Medium"/>
              <a:ea typeface="Montserrat Medium"/>
              <a:cs typeface="Montserrat Medium"/>
              <a:sym typeface="Montserrat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1B2F"/>
        </a:solidFill>
      </p:bgPr>
    </p:bg>
    <p:spTree>
      <p:nvGrpSpPr>
        <p:cNvPr id="230" name="Shape 230"/>
        <p:cNvGrpSpPr/>
        <p:nvPr/>
      </p:nvGrpSpPr>
      <p:grpSpPr>
        <a:xfrm>
          <a:off x="0" y="0"/>
          <a:ext cx="0" cy="0"/>
          <a:chOff x="0" y="0"/>
          <a:chExt cx="0" cy="0"/>
        </a:xfrm>
      </p:grpSpPr>
      <p:pic>
        <p:nvPicPr>
          <p:cNvPr id="231" name="Google Shape;231;p44"/>
          <p:cNvPicPr preferRelativeResize="0"/>
          <p:nvPr/>
        </p:nvPicPr>
        <p:blipFill>
          <a:blip r:embed="rId3">
            <a:alphaModFix/>
          </a:blip>
          <a:stretch>
            <a:fillRect/>
          </a:stretch>
        </p:blipFill>
        <p:spPr>
          <a:xfrm>
            <a:off x="4819250" y="761275"/>
            <a:ext cx="3620950" cy="3627540"/>
          </a:xfrm>
          <a:prstGeom prst="rect">
            <a:avLst/>
          </a:prstGeom>
          <a:noFill/>
          <a:ln>
            <a:noFill/>
          </a:ln>
        </p:spPr>
      </p:pic>
      <p:sp>
        <p:nvSpPr>
          <p:cNvPr id="232" name="Google Shape;232;p44"/>
          <p:cNvSpPr txBox="1"/>
          <p:nvPr>
            <p:ph idx="1" type="body"/>
          </p:nvPr>
        </p:nvSpPr>
        <p:spPr>
          <a:xfrm>
            <a:off x="311700" y="1257750"/>
            <a:ext cx="3625800" cy="2628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Clr>
                <a:schemeClr val="dk1"/>
              </a:buClr>
              <a:buSzPts val="1100"/>
              <a:buFont typeface="Arial"/>
              <a:buNone/>
            </a:pPr>
            <a:r>
              <a:rPr lang="en" sz="1200">
                <a:solidFill>
                  <a:schemeClr val="lt1"/>
                </a:solidFill>
                <a:latin typeface="Montserrat"/>
                <a:ea typeface="Montserrat"/>
                <a:cs typeface="Montserrat"/>
                <a:sym typeface="Montserrat"/>
              </a:rPr>
              <a:t>Joining gives inside access to Canurta’s research and development with updates through our exclusive community. Gain transparency into our research and learn more about what we’re doing to ensure we produce the highest quality products.</a:t>
            </a:r>
            <a:endParaRPr sz="1200">
              <a:solidFill>
                <a:schemeClr val="lt1"/>
              </a:solidFill>
              <a:latin typeface="Montserrat"/>
              <a:ea typeface="Montserrat"/>
              <a:cs typeface="Montserrat"/>
              <a:sym typeface="Montserrat"/>
            </a:endParaRPr>
          </a:p>
          <a:p>
            <a:pPr indent="0" lvl="0" marL="0" rtl="0" algn="l">
              <a:lnSpc>
                <a:spcPct val="115000"/>
              </a:lnSpc>
              <a:spcBef>
                <a:spcPts val="1200"/>
              </a:spcBef>
              <a:spcAft>
                <a:spcPts val="0"/>
              </a:spcAft>
              <a:buClr>
                <a:schemeClr val="dk1"/>
              </a:buClr>
              <a:buSzPts val="1100"/>
              <a:buFont typeface="Arial"/>
              <a:buNone/>
            </a:pPr>
            <a:r>
              <a:rPr lang="en" sz="1200">
                <a:solidFill>
                  <a:schemeClr val="lt1"/>
                </a:solidFill>
                <a:latin typeface="Montserrat"/>
                <a:ea typeface="Montserrat"/>
                <a:cs typeface="Montserrat"/>
                <a:sym typeface="Montserrat"/>
              </a:rPr>
              <a:t>As we develop our products, our community will be the first to access them directly from Canurta. This allows for greater savings for the people that support us as we develop our solutions with high precision.</a:t>
            </a:r>
            <a:endParaRPr sz="1200">
              <a:solidFill>
                <a:schemeClr val="lt1"/>
              </a:solidFill>
              <a:latin typeface="Montserrat"/>
              <a:ea typeface="Montserrat"/>
              <a:cs typeface="Montserrat"/>
              <a:sym typeface="Montserrat"/>
            </a:endParaRPr>
          </a:p>
        </p:txBody>
      </p:sp>
      <p:sp>
        <p:nvSpPr>
          <p:cNvPr id="233" name="Google Shape;233;p44"/>
          <p:cNvSpPr txBox="1"/>
          <p:nvPr>
            <p:ph type="title"/>
          </p:nvPr>
        </p:nvSpPr>
        <p:spPr>
          <a:xfrm>
            <a:off x="311700" y="227022"/>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lang="en" sz="2400">
                <a:solidFill>
                  <a:srgbClr val="8C2FD8"/>
                </a:solidFill>
                <a:latin typeface="Rajdhani"/>
                <a:ea typeface="Rajdhani"/>
                <a:cs typeface="Rajdhani"/>
                <a:sym typeface="Rajdhani"/>
              </a:rPr>
              <a:t>ACCESS //003</a:t>
            </a:r>
            <a:endParaRPr sz="2400">
              <a:solidFill>
                <a:srgbClr val="8C2FD8"/>
              </a:solidFill>
              <a:latin typeface="Rajdhani"/>
              <a:ea typeface="Rajdhani"/>
              <a:cs typeface="Rajdhani"/>
              <a:sym typeface="Rajdhani"/>
            </a:endParaRPr>
          </a:p>
        </p:txBody>
      </p:sp>
      <p:pic>
        <p:nvPicPr>
          <p:cNvPr id="234" name="Google Shape;234;p44"/>
          <p:cNvPicPr preferRelativeResize="0"/>
          <p:nvPr/>
        </p:nvPicPr>
        <p:blipFill>
          <a:blip r:embed="rId4">
            <a:alphaModFix/>
          </a:blip>
          <a:stretch>
            <a:fillRect/>
          </a:stretch>
        </p:blipFill>
        <p:spPr>
          <a:xfrm>
            <a:off x="0" y="4725475"/>
            <a:ext cx="9144003" cy="245560"/>
          </a:xfrm>
          <a:prstGeom prst="rect">
            <a:avLst/>
          </a:prstGeom>
          <a:noFill/>
          <a:ln>
            <a:noFill/>
          </a:ln>
        </p:spPr>
      </p:pic>
      <p:sp>
        <p:nvSpPr>
          <p:cNvPr id="235" name="Google Shape;235;p44"/>
          <p:cNvSpPr txBox="1"/>
          <p:nvPr>
            <p:ph type="title"/>
          </p:nvPr>
        </p:nvSpPr>
        <p:spPr>
          <a:xfrm>
            <a:off x="7977350" y="4651900"/>
            <a:ext cx="855000" cy="245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990"/>
              <a:buNone/>
            </a:pPr>
            <a:r>
              <a:rPr lang="en" sz="1200">
                <a:solidFill>
                  <a:srgbClr val="69D3A4"/>
                </a:solidFill>
                <a:latin typeface="Rajdhani"/>
                <a:ea typeface="Rajdhani"/>
                <a:cs typeface="Rajdhani"/>
                <a:sym typeface="Rajdhani"/>
              </a:rPr>
              <a:t>003</a:t>
            </a:r>
            <a:endParaRPr sz="1200">
              <a:solidFill>
                <a:srgbClr val="69D3A4"/>
              </a:solidFill>
              <a:latin typeface="Rajdhani"/>
              <a:ea typeface="Rajdhani"/>
              <a:cs typeface="Rajdhani"/>
              <a:sym typeface="Rajdhan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1B2F"/>
        </a:solidFill>
      </p:bgPr>
    </p:bg>
    <p:spTree>
      <p:nvGrpSpPr>
        <p:cNvPr id="239" name="Shape 239"/>
        <p:cNvGrpSpPr/>
        <p:nvPr/>
      </p:nvGrpSpPr>
      <p:grpSpPr>
        <a:xfrm>
          <a:off x="0" y="0"/>
          <a:ext cx="0" cy="0"/>
          <a:chOff x="0" y="0"/>
          <a:chExt cx="0" cy="0"/>
        </a:xfrm>
      </p:grpSpPr>
      <p:sp>
        <p:nvSpPr>
          <p:cNvPr id="240" name="Google Shape;240;p45"/>
          <p:cNvSpPr txBox="1"/>
          <p:nvPr>
            <p:ph idx="1" type="body"/>
          </p:nvPr>
        </p:nvSpPr>
        <p:spPr>
          <a:xfrm>
            <a:off x="311700" y="1454700"/>
            <a:ext cx="3625800" cy="2234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Clr>
                <a:schemeClr val="dk1"/>
              </a:buClr>
              <a:buSzPts val="1100"/>
              <a:buFont typeface="Arial"/>
              <a:buNone/>
            </a:pPr>
            <a:r>
              <a:rPr lang="en" sz="1200">
                <a:solidFill>
                  <a:schemeClr val="lt1"/>
                </a:solidFill>
                <a:latin typeface="Montserrat"/>
                <a:ea typeface="Montserrat"/>
                <a:cs typeface="Montserrat"/>
                <a:sym typeface="Montserrat"/>
              </a:rPr>
              <a:t>The Xilas Syndicate Story is our first major community project. The Healing Project aims to bring stories to life to help build a culture </a:t>
            </a:r>
            <a:r>
              <a:rPr lang="en" sz="1200">
                <a:solidFill>
                  <a:schemeClr val="lt1"/>
                </a:solidFill>
                <a:latin typeface="Montserrat"/>
                <a:ea typeface="Montserrat"/>
                <a:cs typeface="Montserrat"/>
                <a:sym typeface="Montserrat"/>
              </a:rPr>
              <a:t>around the pursuit of science, technology and the environment</a:t>
            </a:r>
            <a:r>
              <a:rPr lang="en" sz="1200">
                <a:solidFill>
                  <a:schemeClr val="lt1"/>
                </a:solidFill>
                <a:latin typeface="Montserrat"/>
                <a:ea typeface="Montserrat"/>
                <a:cs typeface="Montserrat"/>
                <a:sym typeface="Montserrat"/>
              </a:rPr>
              <a:t>. </a:t>
            </a:r>
            <a:endParaRPr sz="1200">
              <a:solidFill>
                <a:schemeClr val="lt1"/>
              </a:solidFill>
              <a:latin typeface="Montserrat"/>
              <a:ea typeface="Montserrat"/>
              <a:cs typeface="Montserrat"/>
              <a:sym typeface="Montserrat"/>
            </a:endParaRPr>
          </a:p>
          <a:p>
            <a:pPr indent="0" lvl="0" marL="0" rtl="0" algn="l">
              <a:lnSpc>
                <a:spcPct val="115000"/>
              </a:lnSpc>
              <a:spcBef>
                <a:spcPts val="1200"/>
              </a:spcBef>
              <a:spcAft>
                <a:spcPts val="0"/>
              </a:spcAft>
              <a:buClr>
                <a:schemeClr val="dk1"/>
              </a:buClr>
              <a:buSzPts val="1100"/>
              <a:buFont typeface="Arial"/>
              <a:buNone/>
            </a:pPr>
            <a:r>
              <a:rPr lang="en" sz="1200">
                <a:solidFill>
                  <a:schemeClr val="lt1"/>
                </a:solidFill>
                <a:latin typeface="Montserrat"/>
                <a:ea typeface="Montserrat"/>
                <a:cs typeface="Montserrat"/>
                <a:sym typeface="Montserrat"/>
              </a:rPr>
              <a:t>By collaborating and getting feedback from our community, we will bring our story to life. While we continue to build and develop, here is a teaser of what’s to come.</a:t>
            </a:r>
            <a:endParaRPr sz="1200">
              <a:solidFill>
                <a:schemeClr val="lt1"/>
              </a:solidFill>
              <a:latin typeface="Montserrat"/>
              <a:ea typeface="Montserrat"/>
              <a:cs typeface="Montserrat"/>
              <a:sym typeface="Montserrat"/>
            </a:endParaRPr>
          </a:p>
        </p:txBody>
      </p:sp>
      <p:sp>
        <p:nvSpPr>
          <p:cNvPr id="241" name="Google Shape;241;p45"/>
          <p:cNvSpPr txBox="1"/>
          <p:nvPr>
            <p:ph type="title"/>
          </p:nvPr>
        </p:nvSpPr>
        <p:spPr>
          <a:xfrm>
            <a:off x="311700" y="227022"/>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lang="en" sz="2220">
                <a:solidFill>
                  <a:srgbClr val="52C0DE"/>
                </a:solidFill>
                <a:latin typeface="Rajdhani"/>
                <a:ea typeface="Rajdhani"/>
                <a:cs typeface="Rajdhani"/>
                <a:sym typeface="Rajdhani"/>
              </a:rPr>
              <a:t>THE XILAS SYNDICATE //004</a:t>
            </a:r>
            <a:endParaRPr sz="2220">
              <a:solidFill>
                <a:srgbClr val="52C0DE"/>
              </a:solidFill>
              <a:latin typeface="Rajdhani"/>
              <a:ea typeface="Rajdhani"/>
              <a:cs typeface="Rajdhani"/>
              <a:sym typeface="Rajdhani"/>
            </a:endParaRPr>
          </a:p>
        </p:txBody>
      </p:sp>
      <p:pic>
        <p:nvPicPr>
          <p:cNvPr id="242" name="Google Shape;242;p45"/>
          <p:cNvPicPr preferRelativeResize="0"/>
          <p:nvPr/>
        </p:nvPicPr>
        <p:blipFill>
          <a:blip r:embed="rId3">
            <a:alphaModFix/>
          </a:blip>
          <a:stretch>
            <a:fillRect/>
          </a:stretch>
        </p:blipFill>
        <p:spPr>
          <a:xfrm>
            <a:off x="0" y="4725475"/>
            <a:ext cx="9144003" cy="245560"/>
          </a:xfrm>
          <a:prstGeom prst="rect">
            <a:avLst/>
          </a:prstGeom>
          <a:noFill/>
          <a:ln>
            <a:noFill/>
          </a:ln>
        </p:spPr>
      </p:pic>
      <p:pic>
        <p:nvPicPr>
          <p:cNvPr id="243" name="Google Shape;243;p45"/>
          <p:cNvPicPr preferRelativeResize="0"/>
          <p:nvPr/>
        </p:nvPicPr>
        <p:blipFill>
          <a:blip r:embed="rId4">
            <a:alphaModFix/>
          </a:blip>
          <a:stretch>
            <a:fillRect/>
          </a:stretch>
        </p:blipFill>
        <p:spPr>
          <a:xfrm>
            <a:off x="4819250" y="761272"/>
            <a:ext cx="3620952" cy="3620952"/>
          </a:xfrm>
          <a:prstGeom prst="rect">
            <a:avLst/>
          </a:prstGeom>
          <a:noFill/>
          <a:ln>
            <a:noFill/>
          </a:ln>
        </p:spPr>
      </p:pic>
      <p:sp>
        <p:nvSpPr>
          <p:cNvPr id="244" name="Google Shape;244;p45"/>
          <p:cNvSpPr txBox="1"/>
          <p:nvPr>
            <p:ph type="title"/>
          </p:nvPr>
        </p:nvSpPr>
        <p:spPr>
          <a:xfrm>
            <a:off x="7977350" y="4651900"/>
            <a:ext cx="855000" cy="245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990"/>
              <a:buNone/>
            </a:pPr>
            <a:r>
              <a:rPr lang="en" sz="1200">
                <a:solidFill>
                  <a:srgbClr val="69D3A4"/>
                </a:solidFill>
                <a:latin typeface="Rajdhani"/>
                <a:ea typeface="Rajdhani"/>
                <a:cs typeface="Rajdhani"/>
                <a:sym typeface="Rajdhani"/>
              </a:rPr>
              <a:t>004</a:t>
            </a:r>
            <a:endParaRPr sz="1200">
              <a:solidFill>
                <a:srgbClr val="69D3A4"/>
              </a:solidFill>
              <a:latin typeface="Rajdhani"/>
              <a:ea typeface="Rajdhani"/>
              <a:cs typeface="Rajdhani"/>
              <a:sym typeface="Rajdhan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1B2F"/>
        </a:solidFill>
      </p:bgPr>
    </p:bg>
    <p:spTree>
      <p:nvGrpSpPr>
        <p:cNvPr id="248" name="Shape 248"/>
        <p:cNvGrpSpPr/>
        <p:nvPr/>
      </p:nvGrpSpPr>
      <p:grpSpPr>
        <a:xfrm>
          <a:off x="0" y="0"/>
          <a:ext cx="0" cy="0"/>
          <a:chOff x="0" y="0"/>
          <a:chExt cx="0" cy="0"/>
        </a:xfrm>
      </p:grpSpPr>
      <p:sp>
        <p:nvSpPr>
          <p:cNvPr id="249" name="Google Shape;249;p46"/>
          <p:cNvSpPr txBox="1"/>
          <p:nvPr>
            <p:ph idx="1" type="body"/>
          </p:nvPr>
        </p:nvSpPr>
        <p:spPr>
          <a:xfrm>
            <a:off x="311700" y="1236600"/>
            <a:ext cx="3625800" cy="2670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Clr>
                <a:schemeClr val="dk1"/>
              </a:buClr>
              <a:buSzPts val="1100"/>
              <a:buFont typeface="Arial"/>
              <a:buNone/>
            </a:pPr>
            <a:r>
              <a:rPr lang="en" sz="1200">
                <a:solidFill>
                  <a:schemeClr val="lt1"/>
                </a:solidFill>
                <a:latin typeface="Montserrat"/>
                <a:ea typeface="Montserrat"/>
                <a:cs typeface="Montserrat"/>
                <a:sym typeface="Montserrat"/>
              </a:rPr>
              <a:t>21-year-old Leon Velasco is a university student at Arcadia University and has grown tired of Sonhe Inc.’s dangerous pain-killing solutions. His research into the Xilas plant is not as straightforward as he’d planned.</a:t>
            </a:r>
            <a:endParaRPr sz="1200">
              <a:solidFill>
                <a:schemeClr val="lt1"/>
              </a:solidFill>
              <a:latin typeface="Montserrat"/>
              <a:ea typeface="Montserrat"/>
              <a:cs typeface="Montserrat"/>
              <a:sym typeface="Montserrat"/>
            </a:endParaRPr>
          </a:p>
          <a:p>
            <a:pPr indent="0" lvl="0" marL="0" rtl="0" algn="l">
              <a:lnSpc>
                <a:spcPct val="115000"/>
              </a:lnSpc>
              <a:spcBef>
                <a:spcPts val="1200"/>
              </a:spcBef>
              <a:spcAft>
                <a:spcPts val="0"/>
              </a:spcAft>
              <a:buClr>
                <a:schemeClr val="dk1"/>
              </a:buClr>
              <a:buSzPts val="1100"/>
              <a:buFont typeface="Arial"/>
              <a:buNone/>
            </a:pPr>
            <a:r>
              <a:rPr lang="en" sz="1200">
                <a:solidFill>
                  <a:schemeClr val="lt1"/>
                </a:solidFill>
                <a:latin typeface="Montserrat"/>
                <a:ea typeface="Montserrat"/>
                <a:cs typeface="Montserrat"/>
                <a:sym typeface="Montserrat"/>
              </a:rPr>
              <a:t>Pursed and attacked by Sohne Inc., he’s pulled into an interstellar adventure of unknown proportions. Leon and his newly formed team, the Xilas Syndicate, must travel to a far-away planet in search of the catalyst to free people from addiction and suffering.</a:t>
            </a:r>
            <a:endParaRPr sz="1200">
              <a:solidFill>
                <a:schemeClr val="lt1"/>
              </a:solidFill>
              <a:latin typeface="Montserrat"/>
              <a:ea typeface="Montserrat"/>
              <a:cs typeface="Montserrat"/>
              <a:sym typeface="Montserrat"/>
            </a:endParaRPr>
          </a:p>
        </p:txBody>
      </p:sp>
      <p:sp>
        <p:nvSpPr>
          <p:cNvPr id="250" name="Google Shape;250;p46"/>
          <p:cNvSpPr txBox="1"/>
          <p:nvPr>
            <p:ph type="title"/>
          </p:nvPr>
        </p:nvSpPr>
        <p:spPr>
          <a:xfrm>
            <a:off x="311700" y="227022"/>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lang="en" sz="2220">
                <a:solidFill>
                  <a:srgbClr val="69D3A4"/>
                </a:solidFill>
                <a:latin typeface="Rajdhani"/>
                <a:ea typeface="Rajdhani"/>
                <a:cs typeface="Rajdhani"/>
                <a:sym typeface="Rajdhani"/>
              </a:rPr>
              <a:t>ORIGIN STORY //005</a:t>
            </a:r>
            <a:endParaRPr sz="2220">
              <a:solidFill>
                <a:srgbClr val="69D3A4"/>
              </a:solidFill>
              <a:latin typeface="Rajdhani"/>
              <a:ea typeface="Rajdhani"/>
              <a:cs typeface="Rajdhani"/>
              <a:sym typeface="Rajdhani"/>
            </a:endParaRPr>
          </a:p>
        </p:txBody>
      </p:sp>
      <p:pic>
        <p:nvPicPr>
          <p:cNvPr id="251" name="Google Shape;251;p46"/>
          <p:cNvPicPr preferRelativeResize="0"/>
          <p:nvPr/>
        </p:nvPicPr>
        <p:blipFill>
          <a:blip r:embed="rId3">
            <a:alphaModFix/>
          </a:blip>
          <a:stretch>
            <a:fillRect/>
          </a:stretch>
        </p:blipFill>
        <p:spPr>
          <a:xfrm>
            <a:off x="0" y="4725475"/>
            <a:ext cx="9144003" cy="245560"/>
          </a:xfrm>
          <a:prstGeom prst="rect">
            <a:avLst/>
          </a:prstGeom>
          <a:noFill/>
          <a:ln>
            <a:noFill/>
          </a:ln>
        </p:spPr>
      </p:pic>
      <p:pic>
        <p:nvPicPr>
          <p:cNvPr id="252" name="Google Shape;252;p46"/>
          <p:cNvPicPr preferRelativeResize="0"/>
          <p:nvPr/>
        </p:nvPicPr>
        <p:blipFill>
          <a:blip r:embed="rId4">
            <a:alphaModFix/>
          </a:blip>
          <a:stretch>
            <a:fillRect/>
          </a:stretch>
        </p:blipFill>
        <p:spPr>
          <a:xfrm>
            <a:off x="4822538" y="761272"/>
            <a:ext cx="3614381" cy="3620953"/>
          </a:xfrm>
          <a:prstGeom prst="rect">
            <a:avLst/>
          </a:prstGeom>
          <a:noFill/>
          <a:ln>
            <a:noFill/>
          </a:ln>
        </p:spPr>
      </p:pic>
      <p:sp>
        <p:nvSpPr>
          <p:cNvPr id="253" name="Google Shape;253;p46"/>
          <p:cNvSpPr txBox="1"/>
          <p:nvPr>
            <p:ph type="title"/>
          </p:nvPr>
        </p:nvSpPr>
        <p:spPr>
          <a:xfrm>
            <a:off x="7977350" y="4651900"/>
            <a:ext cx="855000" cy="245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990"/>
              <a:buNone/>
            </a:pPr>
            <a:r>
              <a:rPr lang="en" sz="1200">
                <a:solidFill>
                  <a:srgbClr val="69D3A4"/>
                </a:solidFill>
                <a:latin typeface="Rajdhani"/>
                <a:ea typeface="Rajdhani"/>
                <a:cs typeface="Rajdhani"/>
                <a:sym typeface="Rajdhani"/>
              </a:rPr>
              <a:t>005</a:t>
            </a:r>
            <a:endParaRPr sz="1200">
              <a:solidFill>
                <a:srgbClr val="69D3A4"/>
              </a:solidFill>
              <a:latin typeface="Rajdhani"/>
              <a:ea typeface="Rajdhani"/>
              <a:cs typeface="Rajdhani"/>
              <a:sym typeface="Rajdhan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1B2F"/>
        </a:solidFill>
      </p:bgPr>
    </p:bg>
    <p:spTree>
      <p:nvGrpSpPr>
        <p:cNvPr id="257" name="Shape 257"/>
        <p:cNvGrpSpPr/>
        <p:nvPr/>
      </p:nvGrpSpPr>
      <p:grpSpPr>
        <a:xfrm>
          <a:off x="0" y="0"/>
          <a:ext cx="0" cy="0"/>
          <a:chOff x="0" y="0"/>
          <a:chExt cx="0" cy="0"/>
        </a:xfrm>
      </p:grpSpPr>
      <p:sp>
        <p:nvSpPr>
          <p:cNvPr id="258" name="Google Shape;258;p47"/>
          <p:cNvSpPr txBox="1"/>
          <p:nvPr>
            <p:ph idx="1" type="body"/>
          </p:nvPr>
        </p:nvSpPr>
        <p:spPr>
          <a:xfrm>
            <a:off x="311700" y="913475"/>
            <a:ext cx="3734700" cy="35688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1200"/>
              </a:spcBef>
              <a:spcAft>
                <a:spcPts val="0"/>
              </a:spcAft>
              <a:buClr>
                <a:schemeClr val="dk1"/>
              </a:buClr>
              <a:buSzPts val="1100"/>
              <a:buFont typeface="Arial"/>
              <a:buNone/>
            </a:pPr>
            <a:r>
              <a:rPr lang="en" sz="1200">
                <a:solidFill>
                  <a:schemeClr val="lt1"/>
                </a:solidFill>
                <a:latin typeface="Montserrat"/>
                <a:ea typeface="Montserrat"/>
                <a:cs typeface="Montserrat"/>
                <a:sym typeface="Montserrat"/>
              </a:rPr>
              <a:t>Using blockchain technology, our memberships gain the ability to connect to various platforms and our websites with a simple </a:t>
            </a:r>
            <a:r>
              <a:rPr lang="en" sz="1200">
                <a:solidFill>
                  <a:schemeClr val="lt1"/>
                </a:solidFill>
                <a:latin typeface="Montserrat"/>
                <a:ea typeface="Montserrat"/>
                <a:cs typeface="Montserrat"/>
                <a:sym typeface="Montserrat"/>
              </a:rPr>
              <a:t>web3 connect.</a:t>
            </a:r>
            <a:endParaRPr sz="1200">
              <a:solidFill>
                <a:schemeClr val="lt1"/>
              </a:solidFill>
              <a:latin typeface="Montserrat"/>
              <a:ea typeface="Montserrat"/>
              <a:cs typeface="Montserrat"/>
              <a:sym typeface="Montserrat"/>
            </a:endParaRPr>
          </a:p>
          <a:p>
            <a:pPr indent="0" lvl="0" marL="0" rtl="0" algn="l">
              <a:spcBef>
                <a:spcPts val="1200"/>
              </a:spcBef>
              <a:spcAft>
                <a:spcPts val="0"/>
              </a:spcAft>
              <a:buClr>
                <a:schemeClr val="dk1"/>
              </a:buClr>
              <a:buSzPts val="1100"/>
              <a:buFont typeface="Arial"/>
              <a:buNone/>
            </a:pPr>
            <a:r>
              <a:rPr lang="en" sz="1200">
                <a:solidFill>
                  <a:schemeClr val="lt1"/>
                </a:solidFill>
                <a:latin typeface="Montserrat"/>
                <a:ea typeface="Montserrat"/>
                <a:cs typeface="Montserrat"/>
                <a:sym typeface="Montserrat"/>
              </a:rPr>
              <a:t>While our first story introduces the origin of how the Syndicate came to be, the art you receive when joining The Healing Project reflects the early concept art of the members recruited to the Xilas Syndicate after the origin story. They are on their journey to spread the power of Xilas across the earth and beyond.</a:t>
            </a:r>
            <a:endParaRPr sz="1200">
              <a:solidFill>
                <a:schemeClr val="lt1"/>
              </a:solidFill>
              <a:latin typeface="Montserrat"/>
              <a:ea typeface="Montserrat"/>
              <a:cs typeface="Montserrat"/>
              <a:sym typeface="Montserrat"/>
            </a:endParaRPr>
          </a:p>
          <a:p>
            <a:pPr indent="0" lvl="0" marL="0" rtl="0" algn="l">
              <a:lnSpc>
                <a:spcPct val="115000"/>
              </a:lnSpc>
              <a:spcBef>
                <a:spcPts val="1200"/>
              </a:spcBef>
              <a:spcAft>
                <a:spcPts val="0"/>
              </a:spcAft>
              <a:buClr>
                <a:schemeClr val="dk1"/>
              </a:buClr>
              <a:buSzPts val="1100"/>
              <a:buFont typeface="Arial"/>
              <a:buNone/>
            </a:pPr>
            <a:r>
              <a:rPr lang="en" sz="1200">
                <a:solidFill>
                  <a:schemeClr val="lt1"/>
                </a:solidFill>
                <a:latin typeface="Montserrat"/>
                <a:ea typeface="Montserrat"/>
                <a:cs typeface="Montserrat"/>
                <a:sym typeface="Montserrat"/>
              </a:rPr>
              <a:t>When you join, you will receive your randomly selected Xilas Syndicate membership pass. This is your key and token to our community. The fight for a better tomorrow is here.</a:t>
            </a:r>
            <a:endParaRPr sz="1200">
              <a:solidFill>
                <a:schemeClr val="lt1"/>
              </a:solidFill>
              <a:latin typeface="Montserrat"/>
              <a:ea typeface="Montserrat"/>
              <a:cs typeface="Montserrat"/>
              <a:sym typeface="Montserrat"/>
            </a:endParaRPr>
          </a:p>
          <a:p>
            <a:pPr indent="0" lvl="0" marL="0" rtl="0" algn="l">
              <a:lnSpc>
                <a:spcPct val="115000"/>
              </a:lnSpc>
              <a:spcBef>
                <a:spcPts val="1200"/>
              </a:spcBef>
              <a:spcAft>
                <a:spcPts val="0"/>
              </a:spcAft>
              <a:buClr>
                <a:schemeClr val="dk1"/>
              </a:buClr>
              <a:buSzPts val="1100"/>
              <a:buFont typeface="Arial"/>
              <a:buNone/>
            </a:pPr>
            <a:r>
              <a:rPr lang="en" sz="1200">
                <a:solidFill>
                  <a:schemeClr val="lt1"/>
                </a:solidFill>
                <a:latin typeface="Montserrat"/>
                <a:ea typeface="Montserrat"/>
                <a:cs typeface="Montserrat"/>
                <a:sym typeface="Montserrat"/>
              </a:rPr>
              <a:t>Join the mission today!</a:t>
            </a:r>
            <a:endParaRPr sz="1200">
              <a:solidFill>
                <a:schemeClr val="lt1"/>
              </a:solidFill>
              <a:latin typeface="Montserrat"/>
              <a:ea typeface="Montserrat"/>
              <a:cs typeface="Montserrat"/>
              <a:sym typeface="Montserrat"/>
            </a:endParaRPr>
          </a:p>
        </p:txBody>
      </p:sp>
      <p:sp>
        <p:nvSpPr>
          <p:cNvPr id="259" name="Google Shape;259;p47"/>
          <p:cNvSpPr txBox="1"/>
          <p:nvPr>
            <p:ph type="title"/>
          </p:nvPr>
        </p:nvSpPr>
        <p:spPr>
          <a:xfrm>
            <a:off x="311700" y="227022"/>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lang="en" sz="2220">
                <a:solidFill>
                  <a:srgbClr val="69D3A4"/>
                </a:solidFill>
                <a:latin typeface="Rajdhani"/>
                <a:ea typeface="Rajdhani"/>
                <a:cs typeface="Rajdhani"/>
                <a:sym typeface="Rajdhani"/>
              </a:rPr>
              <a:t>BECOME A MEMBER </a:t>
            </a:r>
            <a:r>
              <a:rPr lang="en" sz="2220">
                <a:solidFill>
                  <a:srgbClr val="69D3A4"/>
                </a:solidFill>
                <a:latin typeface="Rajdhani"/>
                <a:ea typeface="Rajdhani"/>
                <a:cs typeface="Rajdhani"/>
                <a:sym typeface="Rajdhani"/>
              </a:rPr>
              <a:t>//006</a:t>
            </a:r>
            <a:endParaRPr sz="2220">
              <a:solidFill>
                <a:srgbClr val="69D3A4"/>
              </a:solidFill>
              <a:latin typeface="Rajdhani"/>
              <a:ea typeface="Rajdhani"/>
              <a:cs typeface="Rajdhani"/>
              <a:sym typeface="Rajdhani"/>
            </a:endParaRPr>
          </a:p>
        </p:txBody>
      </p:sp>
      <p:pic>
        <p:nvPicPr>
          <p:cNvPr id="260" name="Google Shape;260;p47"/>
          <p:cNvPicPr preferRelativeResize="0"/>
          <p:nvPr/>
        </p:nvPicPr>
        <p:blipFill>
          <a:blip r:embed="rId4">
            <a:alphaModFix/>
          </a:blip>
          <a:stretch>
            <a:fillRect/>
          </a:stretch>
        </p:blipFill>
        <p:spPr>
          <a:xfrm>
            <a:off x="0" y="4725475"/>
            <a:ext cx="9144003" cy="245560"/>
          </a:xfrm>
          <a:prstGeom prst="rect">
            <a:avLst/>
          </a:prstGeom>
          <a:noFill/>
          <a:ln>
            <a:noFill/>
          </a:ln>
        </p:spPr>
      </p:pic>
      <p:pic>
        <p:nvPicPr>
          <p:cNvPr id="261" name="Google Shape;261;p47"/>
          <p:cNvPicPr preferRelativeResize="0"/>
          <p:nvPr/>
        </p:nvPicPr>
        <p:blipFill>
          <a:blip r:embed="rId5">
            <a:alphaModFix/>
          </a:blip>
          <a:stretch>
            <a:fillRect/>
          </a:stretch>
        </p:blipFill>
        <p:spPr>
          <a:xfrm>
            <a:off x="4819250" y="761272"/>
            <a:ext cx="3620953" cy="3620953"/>
          </a:xfrm>
          <a:prstGeom prst="rect">
            <a:avLst/>
          </a:prstGeom>
          <a:noFill/>
          <a:ln>
            <a:noFill/>
          </a:ln>
        </p:spPr>
      </p:pic>
      <p:sp>
        <p:nvSpPr>
          <p:cNvPr id="262" name="Google Shape;262;p47"/>
          <p:cNvSpPr txBox="1"/>
          <p:nvPr>
            <p:ph type="title"/>
          </p:nvPr>
        </p:nvSpPr>
        <p:spPr>
          <a:xfrm>
            <a:off x="7977350" y="4651900"/>
            <a:ext cx="855000" cy="245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990"/>
              <a:buNone/>
            </a:pPr>
            <a:r>
              <a:rPr lang="en" sz="1200">
                <a:solidFill>
                  <a:srgbClr val="69D3A4"/>
                </a:solidFill>
                <a:latin typeface="Rajdhani"/>
                <a:ea typeface="Rajdhani"/>
                <a:cs typeface="Rajdhani"/>
                <a:sym typeface="Rajdhani"/>
              </a:rPr>
              <a:t>006</a:t>
            </a:r>
            <a:endParaRPr sz="1200">
              <a:solidFill>
                <a:srgbClr val="69D3A4"/>
              </a:solidFill>
              <a:latin typeface="Rajdhani"/>
              <a:ea typeface="Rajdhani"/>
              <a:cs typeface="Rajdhani"/>
              <a:sym typeface="Rajdhan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1B2F"/>
        </a:solidFill>
      </p:bgPr>
    </p:bg>
    <p:spTree>
      <p:nvGrpSpPr>
        <p:cNvPr id="266" name="Shape 266"/>
        <p:cNvGrpSpPr/>
        <p:nvPr/>
      </p:nvGrpSpPr>
      <p:grpSpPr>
        <a:xfrm>
          <a:off x="0" y="0"/>
          <a:ext cx="0" cy="0"/>
          <a:chOff x="0" y="0"/>
          <a:chExt cx="0" cy="0"/>
        </a:xfrm>
      </p:grpSpPr>
      <p:sp>
        <p:nvSpPr>
          <p:cNvPr id="267" name="Google Shape;267;p48"/>
          <p:cNvSpPr txBox="1"/>
          <p:nvPr>
            <p:ph type="title"/>
          </p:nvPr>
        </p:nvSpPr>
        <p:spPr>
          <a:xfrm>
            <a:off x="311700" y="20243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69D3A4"/>
                </a:solidFill>
                <a:latin typeface="Rajdhani"/>
                <a:ea typeface="Rajdhani"/>
                <a:cs typeface="Rajdhani"/>
                <a:sym typeface="Rajdhani"/>
              </a:rPr>
              <a:t>THANK YOU</a:t>
            </a:r>
            <a:endParaRPr sz="3000">
              <a:solidFill>
                <a:srgbClr val="69D3A4"/>
              </a:solidFill>
              <a:latin typeface="Rajdhani"/>
              <a:ea typeface="Rajdhani"/>
              <a:cs typeface="Rajdhani"/>
              <a:sym typeface="Rajdhani"/>
            </a:endParaRPr>
          </a:p>
        </p:txBody>
      </p:sp>
      <p:sp>
        <p:nvSpPr>
          <p:cNvPr id="268" name="Google Shape;268;p48"/>
          <p:cNvSpPr txBox="1"/>
          <p:nvPr>
            <p:ph idx="1" type="body"/>
          </p:nvPr>
        </p:nvSpPr>
        <p:spPr>
          <a:xfrm>
            <a:off x="1714050" y="2731825"/>
            <a:ext cx="5715900" cy="387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200">
                <a:solidFill>
                  <a:schemeClr val="lt1"/>
                </a:solidFill>
                <a:latin typeface="Montserrat"/>
                <a:ea typeface="Montserrat"/>
                <a:cs typeface="Montserrat"/>
                <a:sym typeface="Montserrat"/>
              </a:rPr>
              <a:t>Learn more at thehealingproject.xyz</a:t>
            </a:r>
            <a:endParaRPr sz="1200">
              <a:solidFill>
                <a:schemeClr val="lt1"/>
              </a:solidFill>
              <a:latin typeface="Montserrat"/>
              <a:ea typeface="Montserrat"/>
              <a:cs typeface="Montserrat"/>
              <a:sym typeface="Montserrat"/>
            </a:endParaRPr>
          </a:p>
        </p:txBody>
      </p:sp>
      <p:pic>
        <p:nvPicPr>
          <p:cNvPr id="269" name="Google Shape;269;p48"/>
          <p:cNvPicPr preferRelativeResize="0"/>
          <p:nvPr/>
        </p:nvPicPr>
        <p:blipFill>
          <a:blip r:embed="rId3">
            <a:alphaModFix/>
          </a:blip>
          <a:stretch>
            <a:fillRect/>
          </a:stretch>
        </p:blipFill>
        <p:spPr>
          <a:xfrm>
            <a:off x="0" y="4725475"/>
            <a:ext cx="9144003" cy="24556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36"/>
          <p:cNvSpPr txBox="1"/>
          <p:nvPr>
            <p:ph idx="1" type="body"/>
          </p:nvPr>
        </p:nvSpPr>
        <p:spPr>
          <a:xfrm>
            <a:off x="311700" y="1155600"/>
            <a:ext cx="3625800" cy="2832300"/>
          </a:xfrm>
          <a:prstGeom prst="rect">
            <a:avLst/>
          </a:prstGeom>
          <a:noFill/>
          <a:ln>
            <a:noFill/>
          </a:ln>
        </p:spPr>
        <p:txBody>
          <a:bodyPr anchorCtr="0" anchor="t" bIns="91425" lIns="91425" spcFirstLastPara="1" rIns="91425" wrap="square" tIns="91425">
            <a:normAutofit fontScale="77500" lnSpcReduction="20000"/>
          </a:bodyPr>
          <a:lstStyle/>
          <a:p>
            <a:pPr indent="0" lvl="0" marL="0" rtl="0" algn="l">
              <a:lnSpc>
                <a:spcPct val="115000"/>
              </a:lnSpc>
              <a:spcBef>
                <a:spcPts val="0"/>
              </a:spcBef>
              <a:spcAft>
                <a:spcPts val="0"/>
              </a:spcAft>
              <a:buSzPct val="154838"/>
              <a:buNone/>
            </a:pPr>
            <a:r>
              <a:rPr lang="en" sz="1500">
                <a:solidFill>
                  <a:srgbClr val="023334"/>
                </a:solidFill>
                <a:latin typeface="Montserrat"/>
                <a:ea typeface="Montserrat"/>
                <a:cs typeface="Montserrat"/>
                <a:sym typeface="Montserrat"/>
              </a:rPr>
              <a:t>Canurta is a growing </a:t>
            </a:r>
            <a:r>
              <a:rPr lang="en" sz="1500">
                <a:solidFill>
                  <a:srgbClr val="023334"/>
                </a:solidFill>
                <a:latin typeface="Montserrat"/>
                <a:ea typeface="Montserrat"/>
                <a:cs typeface="Montserrat"/>
                <a:sym typeface="Montserrat"/>
              </a:rPr>
              <a:t>biotech</a:t>
            </a:r>
            <a:r>
              <a:rPr lang="en" sz="1500">
                <a:solidFill>
                  <a:srgbClr val="023334"/>
                </a:solidFill>
                <a:latin typeface="Montserrat"/>
                <a:ea typeface="Montserrat"/>
                <a:cs typeface="Montserrat"/>
                <a:sym typeface="Montserrat"/>
              </a:rPr>
              <a:t> pioneering the production of safe, effective and novel cannflavin-rich ingredients from hemp polyphenols for a spectrum of human and animal diseases in the food, wellness and biopharma sectors. </a:t>
            </a:r>
            <a:endParaRPr sz="1500">
              <a:solidFill>
                <a:srgbClr val="023334"/>
              </a:solidFill>
              <a:latin typeface="Montserrat"/>
              <a:ea typeface="Montserrat"/>
              <a:cs typeface="Montserrat"/>
              <a:sym typeface="Montserrat"/>
            </a:endParaRPr>
          </a:p>
          <a:p>
            <a:pPr indent="0" lvl="0" marL="0" rtl="0" algn="l">
              <a:lnSpc>
                <a:spcPct val="115000"/>
              </a:lnSpc>
              <a:spcBef>
                <a:spcPts val="1200"/>
              </a:spcBef>
              <a:spcAft>
                <a:spcPts val="0"/>
              </a:spcAft>
              <a:buSzPct val="154838"/>
              <a:buNone/>
            </a:pPr>
            <a:r>
              <a:rPr lang="en" sz="1500">
                <a:solidFill>
                  <a:srgbClr val="023334"/>
                </a:solidFill>
                <a:latin typeface="Montserrat"/>
                <a:ea typeface="Montserrat"/>
                <a:cs typeface="Montserrat"/>
                <a:sym typeface="Montserrat"/>
              </a:rPr>
              <a:t>Our mission is to solve the world’s biggest health challenge: preventing, managing and treating chronic disease safely and effectively. </a:t>
            </a:r>
            <a:endParaRPr sz="1500">
              <a:solidFill>
                <a:srgbClr val="023334"/>
              </a:solidFill>
              <a:latin typeface="Montserrat"/>
              <a:ea typeface="Montserrat"/>
              <a:cs typeface="Montserrat"/>
              <a:sym typeface="Montserrat"/>
            </a:endParaRPr>
          </a:p>
          <a:p>
            <a:pPr indent="0" lvl="0" marL="0" rtl="0" algn="l">
              <a:lnSpc>
                <a:spcPct val="115000"/>
              </a:lnSpc>
              <a:spcBef>
                <a:spcPts val="1200"/>
              </a:spcBef>
              <a:spcAft>
                <a:spcPts val="0"/>
              </a:spcAft>
              <a:buClr>
                <a:srgbClr val="000000"/>
              </a:buClr>
              <a:buSzPct val="154838"/>
              <a:buFont typeface="Arial"/>
              <a:buNone/>
            </a:pPr>
            <a:r>
              <a:rPr lang="en" sz="1500">
                <a:solidFill>
                  <a:srgbClr val="023334"/>
                </a:solidFill>
                <a:latin typeface="Montserrat"/>
                <a:ea typeface="Montserrat"/>
                <a:cs typeface="Montserrat"/>
                <a:sym typeface="Montserrat"/>
              </a:rPr>
              <a:t>We build natural solutions backed by science to rival drug and natural alternatives that often do more harm than good, or don't do enough.</a:t>
            </a:r>
            <a:endParaRPr sz="1500">
              <a:solidFill>
                <a:srgbClr val="023334"/>
              </a:solidFill>
              <a:latin typeface="Montserrat"/>
              <a:ea typeface="Montserrat"/>
              <a:cs typeface="Montserrat"/>
              <a:sym typeface="Montserrat"/>
            </a:endParaRPr>
          </a:p>
        </p:txBody>
      </p:sp>
      <p:sp>
        <p:nvSpPr>
          <p:cNvPr id="142" name="Google Shape;142;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3" name="Google Shape;143;p36"/>
          <p:cNvSpPr txBox="1"/>
          <p:nvPr>
            <p:ph type="title"/>
          </p:nvPr>
        </p:nvSpPr>
        <p:spPr>
          <a:xfrm>
            <a:off x="311700" y="227022"/>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lang="en" sz="2220">
                <a:solidFill>
                  <a:srgbClr val="023334"/>
                </a:solidFill>
                <a:latin typeface="Montserrat SemiBold"/>
                <a:ea typeface="Montserrat SemiBold"/>
                <a:cs typeface="Montserrat SemiBold"/>
                <a:sym typeface="Montserrat SemiBold"/>
              </a:rPr>
              <a:t>Our Mission</a:t>
            </a:r>
            <a:endParaRPr sz="2220">
              <a:solidFill>
                <a:srgbClr val="023334"/>
              </a:solidFill>
              <a:latin typeface="Montserrat SemiBold"/>
              <a:ea typeface="Montserrat SemiBold"/>
              <a:cs typeface="Montserrat SemiBold"/>
              <a:sym typeface="Montserrat SemiBold"/>
            </a:endParaRPr>
          </a:p>
        </p:txBody>
      </p:sp>
      <p:sp>
        <p:nvSpPr>
          <p:cNvPr id="144" name="Google Shape;144;p36"/>
          <p:cNvSpPr/>
          <p:nvPr/>
        </p:nvSpPr>
        <p:spPr>
          <a:xfrm>
            <a:off x="423025" y="659022"/>
            <a:ext cx="1392900" cy="20700"/>
          </a:xfrm>
          <a:prstGeom prst="rect">
            <a:avLst/>
          </a:prstGeom>
          <a:solidFill>
            <a:srgbClr val="F7FF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7FF5A"/>
              </a:solidFill>
              <a:latin typeface="Arial"/>
              <a:ea typeface="Arial"/>
              <a:cs typeface="Arial"/>
              <a:sym typeface="Arial"/>
            </a:endParaRPr>
          </a:p>
        </p:txBody>
      </p:sp>
      <p:pic>
        <p:nvPicPr>
          <p:cNvPr id="145" name="Google Shape;145;p36"/>
          <p:cNvPicPr preferRelativeResize="0"/>
          <p:nvPr/>
        </p:nvPicPr>
        <p:blipFill rotWithShape="1">
          <a:blip r:embed="rId4">
            <a:alphaModFix/>
          </a:blip>
          <a:srcRect b="0" l="22629" r="22618" t="0"/>
          <a:stretch/>
        </p:blipFill>
        <p:spPr>
          <a:xfrm>
            <a:off x="4137600" y="0"/>
            <a:ext cx="50064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9" name="Shape 149"/>
        <p:cNvGrpSpPr/>
        <p:nvPr/>
      </p:nvGrpSpPr>
      <p:grpSpPr>
        <a:xfrm>
          <a:off x="0" y="0"/>
          <a:ext cx="0" cy="0"/>
          <a:chOff x="0" y="0"/>
          <a:chExt cx="0" cy="0"/>
        </a:xfrm>
      </p:grpSpPr>
      <p:sp>
        <p:nvSpPr>
          <p:cNvPr id="150" name="Google Shape;150;p37"/>
          <p:cNvSpPr txBox="1"/>
          <p:nvPr/>
        </p:nvSpPr>
        <p:spPr>
          <a:xfrm>
            <a:off x="3515845" y="3192989"/>
            <a:ext cx="1580400" cy="5817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200"/>
              </a:spcAft>
              <a:buClr>
                <a:schemeClr val="dk1"/>
              </a:buClr>
              <a:buSzPts val="1018"/>
              <a:buFont typeface="Arial"/>
              <a:buNone/>
            </a:pPr>
            <a:r>
              <a:rPr b="0" i="0" lang="en" sz="1200" u="none" cap="none" strike="noStrike">
                <a:solidFill>
                  <a:srgbClr val="003333"/>
                </a:solidFill>
                <a:latin typeface="Montserrat"/>
                <a:ea typeface="Montserrat"/>
                <a:cs typeface="Montserrat"/>
                <a:sym typeface="Montserrat"/>
              </a:rPr>
              <a:t>Economic impact by 2050</a:t>
            </a:r>
            <a:endParaRPr b="0" baseline="30000" i="0" sz="900" u="none" cap="none" strike="noStrike">
              <a:solidFill>
                <a:srgbClr val="003333"/>
              </a:solidFill>
              <a:latin typeface="Montserrat"/>
              <a:ea typeface="Montserrat"/>
              <a:cs typeface="Montserrat"/>
              <a:sym typeface="Montserrat"/>
            </a:endParaRPr>
          </a:p>
        </p:txBody>
      </p:sp>
      <p:sp>
        <p:nvSpPr>
          <p:cNvPr id="151" name="Google Shape;151;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152" name="Google Shape;152;p37"/>
          <p:cNvSpPr/>
          <p:nvPr/>
        </p:nvSpPr>
        <p:spPr>
          <a:xfrm>
            <a:off x="423025" y="659025"/>
            <a:ext cx="1672200" cy="153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7FF5A"/>
              </a:solidFill>
              <a:latin typeface="Arial"/>
              <a:ea typeface="Arial"/>
              <a:cs typeface="Arial"/>
              <a:sym typeface="Arial"/>
            </a:endParaRPr>
          </a:p>
        </p:txBody>
      </p:sp>
      <p:sp>
        <p:nvSpPr>
          <p:cNvPr id="153" name="Google Shape;153;p37"/>
          <p:cNvSpPr txBox="1"/>
          <p:nvPr/>
        </p:nvSpPr>
        <p:spPr>
          <a:xfrm>
            <a:off x="311700" y="999625"/>
            <a:ext cx="4807500" cy="1373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018"/>
              <a:buFont typeface="Arial"/>
              <a:buNone/>
            </a:pPr>
            <a:r>
              <a:rPr b="0" i="0" lang="en" sz="1200" u="none" cap="none" strike="noStrike">
                <a:solidFill>
                  <a:srgbClr val="003333"/>
                </a:solidFill>
                <a:latin typeface="Montserrat"/>
                <a:ea typeface="Montserrat"/>
                <a:cs typeface="Montserrat"/>
                <a:sym typeface="Montserrat"/>
              </a:rPr>
              <a:t>The sad </a:t>
            </a:r>
            <a:r>
              <a:rPr b="0" i="0" lang="en" sz="1200" u="none" cap="none" strike="noStrike">
                <a:solidFill>
                  <a:srgbClr val="003333"/>
                </a:solidFill>
                <a:latin typeface="Montserrat"/>
                <a:ea typeface="Montserrat"/>
                <a:cs typeface="Montserrat"/>
                <a:sym typeface="Montserrat"/>
              </a:rPr>
              <a:t>fact</a:t>
            </a:r>
            <a:r>
              <a:rPr b="0" i="0" lang="en" sz="1200" u="none" cap="none" strike="noStrike">
                <a:solidFill>
                  <a:srgbClr val="003333"/>
                </a:solidFill>
                <a:latin typeface="Montserrat"/>
                <a:ea typeface="Montserrat"/>
                <a:cs typeface="Montserrat"/>
                <a:sym typeface="Montserrat"/>
              </a:rPr>
              <a:t> is that </a:t>
            </a:r>
            <a:r>
              <a:rPr lang="en" sz="1200">
                <a:solidFill>
                  <a:srgbClr val="003333"/>
                </a:solidFill>
                <a:latin typeface="Montserrat"/>
                <a:ea typeface="Montserrat"/>
                <a:cs typeface="Montserrat"/>
                <a:sym typeface="Montserrat"/>
              </a:rPr>
              <a:t>the f</a:t>
            </a:r>
            <a:r>
              <a:rPr b="0" i="0" lang="en" sz="1200" u="none" cap="none" strike="noStrike">
                <a:solidFill>
                  <a:srgbClr val="003333"/>
                </a:solidFill>
                <a:latin typeface="Montserrat"/>
                <a:ea typeface="Montserrat"/>
                <a:cs typeface="Montserrat"/>
                <a:sym typeface="Montserrat"/>
              </a:rPr>
              <a:t>ailures </a:t>
            </a:r>
            <a:r>
              <a:rPr lang="en" sz="1200">
                <a:solidFill>
                  <a:srgbClr val="003333"/>
                </a:solidFill>
                <a:latin typeface="Montserrat"/>
                <a:ea typeface="Montserrat"/>
                <a:cs typeface="Montserrat"/>
                <a:sym typeface="Montserrat"/>
              </a:rPr>
              <a:t>of</a:t>
            </a:r>
            <a:r>
              <a:rPr b="0" i="0" lang="en" sz="1200" u="none" cap="none" strike="noStrike">
                <a:solidFill>
                  <a:srgbClr val="003333"/>
                </a:solidFill>
                <a:latin typeface="Montserrat"/>
                <a:ea typeface="Montserrat"/>
                <a:cs typeface="Montserrat"/>
                <a:sym typeface="Montserrat"/>
              </a:rPr>
              <a:t> </a:t>
            </a:r>
            <a:r>
              <a:rPr lang="en" sz="1200">
                <a:solidFill>
                  <a:srgbClr val="003333"/>
                </a:solidFill>
                <a:latin typeface="Montserrat"/>
                <a:ea typeface="Montserrat"/>
                <a:cs typeface="Montserrat"/>
                <a:sym typeface="Montserrat"/>
              </a:rPr>
              <a:t>mainstream therapeutics have</a:t>
            </a:r>
            <a:r>
              <a:rPr b="0" i="0" lang="en" sz="1200" u="none" cap="none" strike="noStrike">
                <a:solidFill>
                  <a:srgbClr val="003333"/>
                </a:solidFill>
                <a:latin typeface="Montserrat"/>
                <a:ea typeface="Montserrat"/>
                <a:cs typeface="Montserrat"/>
                <a:sym typeface="Montserrat"/>
              </a:rPr>
              <a:t> led to a chronic disease crisis.</a:t>
            </a:r>
            <a:endParaRPr b="0" i="0" sz="1200" u="none" cap="none" strike="noStrike">
              <a:solidFill>
                <a:srgbClr val="003333"/>
              </a:solidFill>
              <a:latin typeface="Montserrat"/>
              <a:ea typeface="Montserrat"/>
              <a:cs typeface="Montserrat"/>
              <a:sym typeface="Montserrat"/>
            </a:endParaRPr>
          </a:p>
          <a:p>
            <a:pPr indent="0" lvl="0" marL="0" marR="0" rtl="0" algn="l">
              <a:lnSpc>
                <a:spcPct val="115000"/>
              </a:lnSpc>
              <a:spcBef>
                <a:spcPts val="1200"/>
              </a:spcBef>
              <a:spcAft>
                <a:spcPts val="1200"/>
              </a:spcAft>
              <a:buClr>
                <a:schemeClr val="dk1"/>
              </a:buClr>
              <a:buSzPts val="1018"/>
              <a:buFont typeface="Arial"/>
              <a:buNone/>
            </a:pPr>
            <a:r>
              <a:rPr b="0" i="0" lang="en" sz="1200" u="none" cap="none" strike="noStrike">
                <a:solidFill>
                  <a:srgbClr val="003333"/>
                </a:solidFill>
                <a:latin typeface="Montserrat"/>
                <a:ea typeface="Montserrat"/>
                <a:cs typeface="Montserrat"/>
                <a:sym typeface="Montserrat"/>
              </a:rPr>
              <a:t>Standard of care treatments</a:t>
            </a:r>
            <a:r>
              <a:rPr lang="en" sz="1200">
                <a:solidFill>
                  <a:srgbClr val="003333"/>
                </a:solidFill>
                <a:latin typeface="Montserrat"/>
                <a:ea typeface="Montserrat"/>
                <a:cs typeface="Montserrat"/>
                <a:sym typeface="Montserrat"/>
              </a:rPr>
              <a:t> such as pharmaceuticals carry dangerous side effects while botanical solutions are generally less effective. </a:t>
            </a:r>
            <a:endParaRPr b="0" i="0" sz="1200" u="none" cap="none" strike="noStrike">
              <a:solidFill>
                <a:srgbClr val="003333"/>
              </a:solidFill>
              <a:latin typeface="Montserrat"/>
              <a:ea typeface="Montserrat"/>
              <a:cs typeface="Montserrat"/>
              <a:sym typeface="Montserrat"/>
            </a:endParaRPr>
          </a:p>
        </p:txBody>
      </p:sp>
      <p:pic>
        <p:nvPicPr>
          <p:cNvPr id="154" name="Google Shape;154;p37"/>
          <p:cNvPicPr preferRelativeResize="0"/>
          <p:nvPr/>
        </p:nvPicPr>
        <p:blipFill rotWithShape="1">
          <a:blip r:embed="rId4">
            <a:alphaModFix/>
          </a:blip>
          <a:srcRect b="1681" l="0" r="0" t="0"/>
          <a:stretch/>
        </p:blipFill>
        <p:spPr>
          <a:xfrm>
            <a:off x="5657075" y="0"/>
            <a:ext cx="3541500" cy="5143500"/>
          </a:xfrm>
          <a:prstGeom prst="rect">
            <a:avLst/>
          </a:prstGeom>
          <a:noFill/>
          <a:ln>
            <a:noFill/>
          </a:ln>
        </p:spPr>
      </p:pic>
      <p:sp>
        <p:nvSpPr>
          <p:cNvPr id="155" name="Google Shape;155;p37"/>
          <p:cNvSpPr txBox="1"/>
          <p:nvPr>
            <p:ph type="title"/>
          </p:nvPr>
        </p:nvSpPr>
        <p:spPr>
          <a:xfrm>
            <a:off x="311700" y="227022"/>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lang="en" sz="2220">
                <a:solidFill>
                  <a:srgbClr val="023334"/>
                </a:solidFill>
                <a:latin typeface="Montserrat SemiBold"/>
                <a:ea typeface="Montserrat SemiBold"/>
                <a:cs typeface="Montserrat SemiBold"/>
                <a:sym typeface="Montserrat SemiBold"/>
              </a:rPr>
              <a:t>Our Reason</a:t>
            </a:r>
            <a:endParaRPr sz="2220">
              <a:solidFill>
                <a:srgbClr val="023334"/>
              </a:solidFill>
              <a:latin typeface="Montserrat SemiBold"/>
              <a:ea typeface="Montserrat SemiBold"/>
              <a:cs typeface="Montserrat SemiBold"/>
              <a:sym typeface="Montserrat SemiBold"/>
            </a:endParaRPr>
          </a:p>
        </p:txBody>
      </p:sp>
      <p:sp>
        <p:nvSpPr>
          <p:cNvPr id="156" name="Google Shape;156;p37"/>
          <p:cNvSpPr/>
          <p:nvPr/>
        </p:nvSpPr>
        <p:spPr>
          <a:xfrm>
            <a:off x="423025" y="659022"/>
            <a:ext cx="1392900" cy="20700"/>
          </a:xfrm>
          <a:prstGeom prst="rect">
            <a:avLst/>
          </a:prstGeom>
          <a:solidFill>
            <a:srgbClr val="F7FF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7FF5A"/>
              </a:solidFill>
              <a:latin typeface="Arial"/>
              <a:ea typeface="Arial"/>
              <a:cs typeface="Arial"/>
              <a:sym typeface="Arial"/>
            </a:endParaRPr>
          </a:p>
        </p:txBody>
      </p:sp>
      <p:cxnSp>
        <p:nvCxnSpPr>
          <p:cNvPr id="157" name="Google Shape;157;p37"/>
          <p:cNvCxnSpPr/>
          <p:nvPr/>
        </p:nvCxnSpPr>
        <p:spPr>
          <a:xfrm flipH="1">
            <a:off x="5094906" y="2689300"/>
            <a:ext cx="1500" cy="1310100"/>
          </a:xfrm>
          <a:prstGeom prst="straightConnector1">
            <a:avLst/>
          </a:prstGeom>
          <a:noFill/>
          <a:ln cap="flat" cmpd="sng" w="28575">
            <a:solidFill>
              <a:srgbClr val="003333"/>
            </a:solidFill>
            <a:prstDash val="solid"/>
            <a:round/>
            <a:headEnd len="sm" w="sm" type="none"/>
            <a:tailEnd len="sm" w="sm" type="none"/>
          </a:ln>
        </p:spPr>
      </p:cxnSp>
      <p:sp>
        <p:nvSpPr>
          <p:cNvPr id="158" name="Google Shape;158;p37"/>
          <p:cNvSpPr txBox="1"/>
          <p:nvPr/>
        </p:nvSpPr>
        <p:spPr>
          <a:xfrm>
            <a:off x="354750" y="2722534"/>
            <a:ext cx="1580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3333"/>
                </a:solidFill>
                <a:latin typeface="Montserrat SemiBold"/>
                <a:ea typeface="Montserrat SemiBold"/>
                <a:cs typeface="Montserrat SemiBold"/>
                <a:sym typeface="Montserrat SemiBold"/>
              </a:rPr>
              <a:t>73%</a:t>
            </a:r>
            <a:endParaRPr b="0" i="0" sz="1800" u="none" cap="none" strike="noStrike">
              <a:solidFill>
                <a:srgbClr val="003333"/>
              </a:solidFill>
              <a:latin typeface="Montserrat"/>
              <a:ea typeface="Montserrat"/>
              <a:cs typeface="Montserrat"/>
              <a:sym typeface="Montserrat"/>
            </a:endParaRPr>
          </a:p>
        </p:txBody>
      </p:sp>
      <p:sp>
        <p:nvSpPr>
          <p:cNvPr id="159" name="Google Shape;159;p37"/>
          <p:cNvSpPr txBox="1"/>
          <p:nvPr/>
        </p:nvSpPr>
        <p:spPr>
          <a:xfrm>
            <a:off x="1935376" y="2722534"/>
            <a:ext cx="1580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3333"/>
                </a:solidFill>
                <a:latin typeface="Montserrat SemiBold"/>
                <a:ea typeface="Montserrat SemiBold"/>
                <a:cs typeface="Montserrat SemiBold"/>
                <a:sym typeface="Montserrat SemiBold"/>
              </a:rPr>
              <a:t>60%</a:t>
            </a:r>
            <a:endParaRPr b="0" i="0" sz="1800" u="none" cap="none" strike="noStrike">
              <a:solidFill>
                <a:srgbClr val="003333"/>
              </a:solidFill>
              <a:latin typeface="Montserrat"/>
              <a:ea typeface="Montserrat"/>
              <a:cs typeface="Montserrat"/>
              <a:sym typeface="Montserrat"/>
            </a:endParaRPr>
          </a:p>
        </p:txBody>
      </p:sp>
      <p:sp>
        <p:nvSpPr>
          <p:cNvPr id="160" name="Google Shape;160;p37"/>
          <p:cNvSpPr txBox="1"/>
          <p:nvPr/>
        </p:nvSpPr>
        <p:spPr>
          <a:xfrm>
            <a:off x="3538809" y="2722534"/>
            <a:ext cx="1580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3333"/>
                </a:solidFill>
                <a:latin typeface="Montserrat SemiBold"/>
                <a:ea typeface="Montserrat SemiBold"/>
                <a:cs typeface="Montserrat SemiBold"/>
                <a:sym typeface="Montserrat SemiBold"/>
              </a:rPr>
              <a:t>$43T</a:t>
            </a:r>
            <a:endParaRPr b="0" i="0" sz="1800" u="none" cap="none" strike="noStrike">
              <a:solidFill>
                <a:srgbClr val="003333"/>
              </a:solidFill>
              <a:latin typeface="Montserrat"/>
              <a:ea typeface="Montserrat"/>
              <a:cs typeface="Montserrat"/>
              <a:sym typeface="Montserrat"/>
            </a:endParaRPr>
          </a:p>
        </p:txBody>
      </p:sp>
      <p:sp>
        <p:nvSpPr>
          <p:cNvPr id="161" name="Google Shape;161;p37"/>
          <p:cNvSpPr txBox="1"/>
          <p:nvPr/>
        </p:nvSpPr>
        <p:spPr>
          <a:xfrm>
            <a:off x="354750" y="3192989"/>
            <a:ext cx="15804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200"/>
              </a:spcAft>
              <a:buClr>
                <a:schemeClr val="dk1"/>
              </a:buClr>
              <a:buSzPts val="1018"/>
              <a:buFont typeface="Arial"/>
              <a:buNone/>
            </a:pPr>
            <a:r>
              <a:rPr b="0" i="0" lang="en" sz="1200" u="none" cap="none" strike="noStrike">
                <a:solidFill>
                  <a:srgbClr val="003333"/>
                </a:solidFill>
                <a:latin typeface="Montserrat"/>
                <a:ea typeface="Montserrat"/>
                <a:cs typeface="Montserrat"/>
                <a:sym typeface="Montserrat"/>
              </a:rPr>
              <a:t>Of global deaths</a:t>
            </a:r>
            <a:endParaRPr b="0" baseline="30000" i="0" sz="900" u="none" cap="none" strike="noStrike">
              <a:solidFill>
                <a:srgbClr val="003333"/>
              </a:solidFill>
              <a:latin typeface="Montserrat"/>
              <a:ea typeface="Montserrat"/>
              <a:cs typeface="Montserrat"/>
              <a:sym typeface="Montserrat"/>
            </a:endParaRPr>
          </a:p>
        </p:txBody>
      </p:sp>
      <p:sp>
        <p:nvSpPr>
          <p:cNvPr id="162" name="Google Shape;162;p37"/>
          <p:cNvSpPr txBox="1"/>
          <p:nvPr/>
        </p:nvSpPr>
        <p:spPr>
          <a:xfrm>
            <a:off x="1935298" y="3192989"/>
            <a:ext cx="1580400" cy="5817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200"/>
              </a:spcAft>
              <a:buClr>
                <a:schemeClr val="dk1"/>
              </a:buClr>
              <a:buSzPts val="1018"/>
              <a:buFont typeface="Arial"/>
              <a:buNone/>
            </a:pPr>
            <a:r>
              <a:rPr b="0" i="0" lang="en" sz="1200" u="none" cap="none" strike="noStrike">
                <a:solidFill>
                  <a:srgbClr val="003333"/>
                </a:solidFill>
                <a:latin typeface="Montserrat"/>
                <a:ea typeface="Montserrat"/>
                <a:cs typeface="Montserrat"/>
                <a:sym typeface="Montserrat"/>
              </a:rPr>
              <a:t>Of global disease burden</a:t>
            </a:r>
            <a:endParaRPr b="0" baseline="30000" i="0" sz="900" u="none" cap="none" strike="noStrike">
              <a:solidFill>
                <a:srgbClr val="003333"/>
              </a:solidFill>
              <a:latin typeface="Montserrat"/>
              <a:ea typeface="Montserrat"/>
              <a:cs typeface="Montserrat"/>
              <a:sym typeface="Montserrat"/>
            </a:endParaRPr>
          </a:p>
        </p:txBody>
      </p:sp>
      <p:cxnSp>
        <p:nvCxnSpPr>
          <p:cNvPr id="163" name="Google Shape;163;p37"/>
          <p:cNvCxnSpPr/>
          <p:nvPr/>
        </p:nvCxnSpPr>
        <p:spPr>
          <a:xfrm flipH="1">
            <a:off x="3526657" y="2689300"/>
            <a:ext cx="1500" cy="1310100"/>
          </a:xfrm>
          <a:prstGeom prst="straightConnector1">
            <a:avLst/>
          </a:prstGeom>
          <a:noFill/>
          <a:ln cap="flat" cmpd="sng" w="28575">
            <a:solidFill>
              <a:srgbClr val="003333"/>
            </a:solidFill>
            <a:prstDash val="solid"/>
            <a:round/>
            <a:headEnd len="sm" w="sm" type="none"/>
            <a:tailEnd len="sm" w="sm" type="none"/>
          </a:ln>
        </p:spPr>
      </p:cxnSp>
      <p:cxnSp>
        <p:nvCxnSpPr>
          <p:cNvPr id="164" name="Google Shape;164;p37"/>
          <p:cNvCxnSpPr/>
          <p:nvPr/>
        </p:nvCxnSpPr>
        <p:spPr>
          <a:xfrm flipH="1">
            <a:off x="1935585" y="2689300"/>
            <a:ext cx="1500" cy="1310100"/>
          </a:xfrm>
          <a:prstGeom prst="straightConnector1">
            <a:avLst/>
          </a:prstGeom>
          <a:noFill/>
          <a:ln cap="flat" cmpd="sng" w="28575">
            <a:solidFill>
              <a:srgbClr val="003333"/>
            </a:solidFill>
            <a:prstDash val="solid"/>
            <a:round/>
            <a:headEnd len="sm" w="sm" type="none"/>
            <a:tailEnd len="sm" w="sm"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170" name="Google Shape;170;p38"/>
          <p:cNvSpPr txBox="1"/>
          <p:nvPr>
            <p:ph type="title"/>
          </p:nvPr>
        </p:nvSpPr>
        <p:spPr>
          <a:xfrm>
            <a:off x="311700" y="227022"/>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lang="en" sz="2220">
                <a:solidFill>
                  <a:srgbClr val="023334"/>
                </a:solidFill>
                <a:latin typeface="Montserrat SemiBold"/>
                <a:ea typeface="Montserrat SemiBold"/>
                <a:cs typeface="Montserrat SemiBold"/>
                <a:sym typeface="Montserrat SemiBold"/>
              </a:rPr>
              <a:t>Our Molecules</a:t>
            </a:r>
            <a:endParaRPr sz="2220">
              <a:solidFill>
                <a:srgbClr val="023334"/>
              </a:solidFill>
              <a:latin typeface="Montserrat SemiBold"/>
              <a:ea typeface="Montserrat SemiBold"/>
              <a:cs typeface="Montserrat SemiBold"/>
              <a:sym typeface="Montserrat SemiBold"/>
            </a:endParaRPr>
          </a:p>
        </p:txBody>
      </p:sp>
      <p:sp>
        <p:nvSpPr>
          <p:cNvPr id="171" name="Google Shape;171;p38"/>
          <p:cNvSpPr/>
          <p:nvPr/>
        </p:nvSpPr>
        <p:spPr>
          <a:xfrm>
            <a:off x="423025" y="659022"/>
            <a:ext cx="1392900" cy="20700"/>
          </a:xfrm>
          <a:prstGeom prst="rect">
            <a:avLst/>
          </a:prstGeom>
          <a:solidFill>
            <a:srgbClr val="F7FF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7FF5A"/>
              </a:solidFill>
              <a:latin typeface="Arial"/>
              <a:ea typeface="Arial"/>
              <a:cs typeface="Arial"/>
              <a:sym typeface="Arial"/>
            </a:endParaRPr>
          </a:p>
        </p:txBody>
      </p:sp>
      <p:sp>
        <p:nvSpPr>
          <p:cNvPr id="172" name="Google Shape;172;p38"/>
          <p:cNvSpPr txBox="1"/>
          <p:nvPr/>
        </p:nvSpPr>
        <p:spPr>
          <a:xfrm>
            <a:off x="278475" y="736175"/>
            <a:ext cx="4538100" cy="2385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3333"/>
                </a:solidFill>
                <a:latin typeface="Montserrat"/>
                <a:ea typeface="Montserrat"/>
                <a:cs typeface="Montserrat"/>
                <a:sym typeface="Montserrat"/>
              </a:rPr>
              <a:t>Despite the economic boom surrounding cannabis, clinical trials for cannabinoids like CBD do not represent the </a:t>
            </a:r>
            <a:r>
              <a:rPr lang="en" sz="1100">
                <a:solidFill>
                  <a:srgbClr val="003333"/>
                </a:solidFill>
                <a:latin typeface="Montserrat"/>
                <a:ea typeface="Montserrat"/>
                <a:cs typeface="Montserrat"/>
                <a:sym typeface="Montserrat"/>
              </a:rPr>
              <a:t>therapeutic</a:t>
            </a:r>
            <a:r>
              <a:rPr b="0" i="0" lang="en" sz="1100" u="none" cap="none" strike="noStrike">
                <a:solidFill>
                  <a:srgbClr val="003333"/>
                </a:solidFill>
                <a:latin typeface="Montserrat"/>
                <a:ea typeface="Montserrat"/>
                <a:cs typeface="Montserrat"/>
                <a:sym typeface="Montserrat"/>
              </a:rPr>
              <a:t> potential of other, more effective bioactive compounds unique to hemp.</a:t>
            </a:r>
            <a:endParaRPr b="0" i="0" sz="1100" u="none" cap="none" strike="noStrike">
              <a:solidFill>
                <a:srgbClr val="003333"/>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3333"/>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3333"/>
                </a:solidFill>
                <a:latin typeface="Montserrat"/>
                <a:ea typeface="Montserrat"/>
                <a:cs typeface="Montserrat"/>
                <a:sym typeface="Montserrat"/>
              </a:rPr>
              <a:t>Canurta focuses on rare </a:t>
            </a:r>
            <a:r>
              <a:rPr b="1" i="0" lang="en" sz="1100" u="none" cap="none" strike="noStrike">
                <a:solidFill>
                  <a:srgbClr val="003333"/>
                </a:solidFill>
                <a:latin typeface="Montserrat"/>
                <a:ea typeface="Montserrat"/>
                <a:cs typeface="Montserrat"/>
                <a:sym typeface="Montserrat"/>
              </a:rPr>
              <a:t>non-cannabinoid, non-psychoactive polyphenols called Cannflavins</a:t>
            </a:r>
            <a:r>
              <a:rPr b="1" lang="en" sz="1100">
                <a:solidFill>
                  <a:srgbClr val="003333"/>
                </a:solidFill>
                <a:latin typeface="Montserrat"/>
                <a:ea typeface="Montserrat"/>
                <a:cs typeface="Montserrat"/>
                <a:sym typeface="Montserrat"/>
              </a:rPr>
              <a:t>.</a:t>
            </a:r>
            <a:r>
              <a:rPr lang="en" sz="1100">
                <a:solidFill>
                  <a:srgbClr val="003333"/>
                </a:solidFill>
                <a:latin typeface="Montserrat"/>
                <a:ea typeface="Montserrat"/>
                <a:cs typeface="Montserrat"/>
                <a:sym typeface="Montserrat"/>
              </a:rPr>
              <a:t> Present in less than &lt;0.01% of the plant, these polyphenols have been hard to access via traditional methods - until now.</a:t>
            </a:r>
            <a:r>
              <a:rPr b="0" i="0" lang="en" sz="1100" u="none" cap="none" strike="noStrike">
                <a:solidFill>
                  <a:srgbClr val="003333"/>
                </a:solidFill>
                <a:latin typeface="Montserrat"/>
                <a:ea typeface="Montserrat"/>
                <a:cs typeface="Montserrat"/>
                <a:sym typeface="Montserrat"/>
              </a:rPr>
              <a:t> </a:t>
            </a:r>
            <a:endParaRPr b="0" i="0" sz="1100" u="none" cap="none" strike="noStrike">
              <a:solidFill>
                <a:srgbClr val="003333"/>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3333"/>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3333"/>
                </a:solidFill>
                <a:latin typeface="Montserrat"/>
                <a:ea typeface="Montserrat"/>
                <a:cs typeface="Montserrat"/>
                <a:sym typeface="Montserrat"/>
              </a:rPr>
              <a:t>From the plant to lab, Canurta has developed 3 innovative ways to produce cannflavin-rich polyphenol products, each with their own patent filing.</a:t>
            </a:r>
            <a:endParaRPr b="0" i="0" sz="1100" u="none" cap="none" strike="noStrike">
              <a:solidFill>
                <a:srgbClr val="003333"/>
              </a:solidFill>
              <a:latin typeface="Montserrat"/>
              <a:ea typeface="Montserrat"/>
              <a:cs typeface="Montserrat"/>
              <a:sym typeface="Montserrat"/>
            </a:endParaRPr>
          </a:p>
        </p:txBody>
      </p:sp>
      <p:sp>
        <p:nvSpPr>
          <p:cNvPr id="173" name="Google Shape;173;p38"/>
          <p:cNvSpPr/>
          <p:nvPr/>
        </p:nvSpPr>
        <p:spPr>
          <a:xfrm>
            <a:off x="311700" y="3139125"/>
            <a:ext cx="1916100" cy="629400"/>
          </a:xfrm>
          <a:prstGeom prst="flowChartAlternateProcess">
            <a:avLst/>
          </a:prstGeom>
          <a:solidFill>
            <a:srgbClr val="003333"/>
          </a:solidFill>
          <a:ln>
            <a:noFill/>
          </a:ln>
        </p:spPr>
        <p:txBody>
          <a:bodyPr anchorCtr="0" anchor="ctr" bIns="91425" lIns="91425" spcFirstLastPara="1" rIns="91425" wrap="square" tIns="91425">
            <a:noAutofit/>
          </a:bodyPr>
          <a:lstStyle/>
          <a:p>
            <a:pPr indent="5715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FFFFFF"/>
                </a:solidFill>
                <a:latin typeface="Montserrat"/>
                <a:ea typeface="Montserrat"/>
                <a:cs typeface="Montserrat"/>
                <a:sym typeface="Montserrat"/>
              </a:rPr>
              <a:t>Nature’s Synergy</a:t>
            </a:r>
            <a:endParaRPr b="1" i="0" sz="700" u="none" cap="none" strike="noStrike">
              <a:solidFill>
                <a:srgbClr val="FFFFFF"/>
              </a:solidFill>
              <a:latin typeface="Montserrat"/>
              <a:ea typeface="Montserrat"/>
              <a:cs typeface="Montserrat"/>
              <a:sym typeface="Montserrat"/>
            </a:endParaRPr>
          </a:p>
          <a:p>
            <a:pPr indent="57150" lvl="0" marL="0" marR="0" rtl="0" algn="ctr">
              <a:lnSpc>
                <a:spcPct val="100000"/>
              </a:lnSpc>
              <a:spcBef>
                <a:spcPts val="1000"/>
              </a:spcBef>
              <a:spcAft>
                <a:spcPts val="0"/>
              </a:spcAft>
              <a:buClr>
                <a:srgbClr val="000000"/>
              </a:buClr>
              <a:buSzPts val="700"/>
              <a:buFont typeface="Arial"/>
              <a:buNone/>
            </a:pPr>
            <a:r>
              <a:rPr b="0" i="0" lang="en" sz="700" u="none" cap="none" strike="noStrike">
                <a:solidFill>
                  <a:srgbClr val="FFFFFF"/>
                </a:solidFill>
                <a:latin typeface="Montserrat"/>
                <a:ea typeface="Montserrat"/>
                <a:cs typeface="Montserrat"/>
                <a:sym typeface="Montserrat"/>
              </a:rPr>
              <a:t>No dangerous side effects, </a:t>
            </a:r>
            <a:br>
              <a:rPr b="0" i="0" lang="en" sz="700" u="none" cap="none" strike="noStrike">
                <a:solidFill>
                  <a:srgbClr val="FFFFFF"/>
                </a:solidFill>
                <a:latin typeface="Montserrat"/>
                <a:ea typeface="Montserrat"/>
                <a:cs typeface="Montserrat"/>
                <a:sym typeface="Montserrat"/>
              </a:rPr>
            </a:br>
            <a:r>
              <a:rPr b="0" i="0" lang="en" sz="700" u="none" cap="none" strike="noStrike">
                <a:solidFill>
                  <a:srgbClr val="FFFFFF"/>
                </a:solidFill>
                <a:latin typeface="Montserrat"/>
                <a:ea typeface="Montserrat"/>
                <a:cs typeface="Montserrat"/>
                <a:sym typeface="Montserrat"/>
              </a:rPr>
              <a:t>no toxicity</a:t>
            </a:r>
            <a:endParaRPr b="0" i="0" sz="700" u="none" cap="none" strike="noStrike">
              <a:solidFill>
                <a:srgbClr val="FFFFFF"/>
              </a:solidFill>
              <a:latin typeface="Montserrat"/>
              <a:ea typeface="Montserrat"/>
              <a:cs typeface="Montserrat"/>
              <a:sym typeface="Montserrat"/>
            </a:endParaRPr>
          </a:p>
        </p:txBody>
      </p:sp>
      <p:sp>
        <p:nvSpPr>
          <p:cNvPr id="174" name="Google Shape;174;p38"/>
          <p:cNvSpPr/>
          <p:nvPr/>
        </p:nvSpPr>
        <p:spPr>
          <a:xfrm>
            <a:off x="2466997" y="3139125"/>
            <a:ext cx="1916100" cy="629400"/>
          </a:xfrm>
          <a:prstGeom prst="flowChartAlternateProcess">
            <a:avLst/>
          </a:prstGeom>
          <a:solidFill>
            <a:srgbClr val="003333"/>
          </a:solidFill>
          <a:ln>
            <a:noFill/>
          </a:ln>
        </p:spPr>
        <p:txBody>
          <a:bodyPr anchorCtr="0" anchor="ctr" bIns="91425" lIns="91425" spcFirstLastPara="1" rIns="91425" wrap="square" tIns="91425">
            <a:noAutofit/>
          </a:bodyPr>
          <a:lstStyle/>
          <a:p>
            <a:pPr indent="5715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FFFFFF"/>
                </a:solidFill>
                <a:latin typeface="Montserrat"/>
                <a:ea typeface="Montserrat"/>
                <a:cs typeface="Montserrat"/>
                <a:sym typeface="Montserrat"/>
              </a:rPr>
              <a:t>New First-line Therapy</a:t>
            </a:r>
            <a:endParaRPr b="1" i="0" sz="700" u="none" cap="none" strike="noStrike">
              <a:solidFill>
                <a:srgbClr val="FFFFFF"/>
              </a:solidFill>
              <a:latin typeface="Montserrat"/>
              <a:ea typeface="Montserrat"/>
              <a:cs typeface="Montserrat"/>
              <a:sym typeface="Montserrat"/>
            </a:endParaRPr>
          </a:p>
          <a:p>
            <a:pPr indent="57150" lvl="0" marL="0" marR="0" rtl="0" algn="ctr">
              <a:lnSpc>
                <a:spcPct val="100000"/>
              </a:lnSpc>
              <a:spcBef>
                <a:spcPts val="1000"/>
              </a:spcBef>
              <a:spcAft>
                <a:spcPts val="0"/>
              </a:spcAft>
              <a:buClr>
                <a:srgbClr val="000000"/>
              </a:buClr>
              <a:buSzPts val="700"/>
              <a:buFont typeface="Arial"/>
              <a:buNone/>
            </a:pPr>
            <a:r>
              <a:rPr lang="en" sz="700">
                <a:solidFill>
                  <a:schemeClr val="lt1"/>
                </a:solidFill>
                <a:latin typeface="Montserrat"/>
                <a:ea typeface="Montserrat"/>
                <a:cs typeface="Montserrat"/>
                <a:sym typeface="Montserrat"/>
              </a:rPr>
              <a:t>Early intervention superior to other treatments</a:t>
            </a:r>
            <a:endParaRPr b="0" i="0" sz="700" u="none" cap="none" strike="noStrike">
              <a:solidFill>
                <a:srgbClr val="FFFFFF"/>
              </a:solidFill>
              <a:latin typeface="Montserrat"/>
              <a:ea typeface="Montserrat"/>
              <a:cs typeface="Montserrat"/>
              <a:sym typeface="Montserrat"/>
            </a:endParaRPr>
          </a:p>
        </p:txBody>
      </p:sp>
      <p:sp>
        <p:nvSpPr>
          <p:cNvPr id="175" name="Google Shape;175;p38"/>
          <p:cNvSpPr/>
          <p:nvPr/>
        </p:nvSpPr>
        <p:spPr>
          <a:xfrm>
            <a:off x="311700" y="3907000"/>
            <a:ext cx="1916100" cy="629400"/>
          </a:xfrm>
          <a:prstGeom prst="flowChartAlternateProcess">
            <a:avLst/>
          </a:prstGeom>
          <a:solidFill>
            <a:srgbClr val="003333"/>
          </a:solidFill>
          <a:ln>
            <a:noFill/>
          </a:ln>
        </p:spPr>
        <p:txBody>
          <a:bodyPr anchorCtr="0" anchor="ctr" bIns="91425" lIns="91425" spcFirstLastPara="1" rIns="91425" wrap="square" tIns="91425">
            <a:noAutofit/>
          </a:bodyPr>
          <a:lstStyle/>
          <a:p>
            <a:pPr indent="5715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FFFFFF"/>
                </a:solidFill>
                <a:latin typeface="Montserrat"/>
                <a:ea typeface="Montserrat"/>
                <a:cs typeface="Montserrat"/>
                <a:sym typeface="Montserrat"/>
              </a:rPr>
              <a:t>Address Root Cause</a:t>
            </a:r>
            <a:endParaRPr b="1" i="0" sz="700" u="none" cap="none" strike="noStrike">
              <a:solidFill>
                <a:srgbClr val="FFFFFF"/>
              </a:solidFill>
              <a:latin typeface="Montserrat"/>
              <a:ea typeface="Montserrat"/>
              <a:cs typeface="Montserrat"/>
              <a:sym typeface="Montserrat"/>
            </a:endParaRPr>
          </a:p>
          <a:p>
            <a:pPr indent="57150" lvl="0" marL="0" marR="0" rtl="0" algn="ctr">
              <a:lnSpc>
                <a:spcPct val="100000"/>
              </a:lnSpc>
              <a:spcBef>
                <a:spcPts val="1000"/>
              </a:spcBef>
              <a:spcAft>
                <a:spcPts val="0"/>
              </a:spcAft>
              <a:buClr>
                <a:srgbClr val="000000"/>
              </a:buClr>
              <a:buSzPts val="700"/>
              <a:buFont typeface="Arial"/>
              <a:buNone/>
            </a:pPr>
            <a:r>
              <a:rPr b="0" i="0" lang="en" sz="700" u="none" cap="none" strike="noStrike">
                <a:solidFill>
                  <a:srgbClr val="FFFFFF"/>
                </a:solidFill>
                <a:latin typeface="Montserrat"/>
                <a:ea typeface="Montserrat"/>
                <a:cs typeface="Montserrat"/>
                <a:sym typeface="Montserrat"/>
              </a:rPr>
              <a:t>Proven to </a:t>
            </a:r>
            <a:r>
              <a:rPr lang="en" sz="700">
                <a:solidFill>
                  <a:srgbClr val="FFFFFF"/>
                </a:solidFill>
                <a:latin typeface="Montserrat"/>
                <a:ea typeface="Montserrat"/>
                <a:cs typeface="Montserrat"/>
                <a:sym typeface="Montserrat"/>
              </a:rPr>
              <a:t>inhibit disease mediators at the source</a:t>
            </a:r>
            <a:endParaRPr b="0" i="0" sz="700" u="none" cap="none" strike="noStrike">
              <a:solidFill>
                <a:srgbClr val="FFFFFF"/>
              </a:solidFill>
              <a:latin typeface="Montserrat"/>
              <a:ea typeface="Montserrat"/>
              <a:cs typeface="Montserrat"/>
              <a:sym typeface="Montserrat"/>
            </a:endParaRPr>
          </a:p>
        </p:txBody>
      </p:sp>
      <p:sp>
        <p:nvSpPr>
          <p:cNvPr id="176" name="Google Shape;176;p38"/>
          <p:cNvSpPr/>
          <p:nvPr/>
        </p:nvSpPr>
        <p:spPr>
          <a:xfrm>
            <a:off x="2466997" y="3907000"/>
            <a:ext cx="1916100" cy="629400"/>
          </a:xfrm>
          <a:prstGeom prst="flowChartAlternateProcess">
            <a:avLst/>
          </a:prstGeom>
          <a:solidFill>
            <a:srgbClr val="003333"/>
          </a:solidFill>
          <a:ln>
            <a:noFill/>
          </a:ln>
        </p:spPr>
        <p:txBody>
          <a:bodyPr anchorCtr="0" anchor="ctr" bIns="91425" lIns="91425" spcFirstLastPara="1" rIns="91425" wrap="square" tIns="91425">
            <a:noAutofit/>
          </a:bodyPr>
          <a:lstStyle/>
          <a:p>
            <a:pPr indent="5715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FFFFFF"/>
                </a:solidFill>
                <a:latin typeface="Montserrat"/>
                <a:ea typeface="Montserrat"/>
                <a:cs typeface="Montserrat"/>
                <a:sym typeface="Montserrat"/>
              </a:rPr>
              <a:t>Backed by Science</a:t>
            </a:r>
            <a:endParaRPr b="1" i="0" sz="700" u="none" cap="none" strike="noStrike">
              <a:solidFill>
                <a:srgbClr val="FFFFFF"/>
              </a:solidFill>
              <a:latin typeface="Montserrat"/>
              <a:ea typeface="Montserrat"/>
              <a:cs typeface="Montserrat"/>
              <a:sym typeface="Montserrat"/>
            </a:endParaRPr>
          </a:p>
          <a:p>
            <a:pPr indent="57150" lvl="0" marL="0" marR="0" rtl="0" algn="ctr">
              <a:lnSpc>
                <a:spcPct val="100000"/>
              </a:lnSpc>
              <a:spcBef>
                <a:spcPts val="1000"/>
              </a:spcBef>
              <a:spcAft>
                <a:spcPts val="0"/>
              </a:spcAft>
              <a:buClr>
                <a:srgbClr val="000000"/>
              </a:buClr>
              <a:buSzPts val="700"/>
              <a:buFont typeface="Arial"/>
              <a:buNone/>
            </a:pPr>
            <a:r>
              <a:rPr lang="en" sz="700">
                <a:solidFill>
                  <a:srgbClr val="FFFFFF"/>
                </a:solidFill>
                <a:latin typeface="Montserrat"/>
                <a:ea typeface="Montserrat"/>
                <a:cs typeface="Montserrat"/>
                <a:sym typeface="Montserrat"/>
              </a:rPr>
              <a:t>Supported by robust </a:t>
            </a:r>
            <a:br>
              <a:rPr lang="en" sz="700">
                <a:solidFill>
                  <a:srgbClr val="FFFFFF"/>
                </a:solidFill>
                <a:latin typeface="Montserrat"/>
                <a:ea typeface="Montserrat"/>
                <a:cs typeface="Montserrat"/>
                <a:sym typeface="Montserrat"/>
              </a:rPr>
            </a:br>
            <a:r>
              <a:rPr lang="en" sz="700">
                <a:solidFill>
                  <a:srgbClr val="FFFFFF"/>
                </a:solidFill>
                <a:latin typeface="Montserrat"/>
                <a:ea typeface="Montserrat"/>
                <a:cs typeface="Montserrat"/>
                <a:sym typeface="Montserrat"/>
              </a:rPr>
              <a:t>clinical pipeline</a:t>
            </a:r>
            <a:endParaRPr b="1" i="0" sz="700" u="none" cap="none" strike="noStrike">
              <a:solidFill>
                <a:srgbClr val="FFFFFF"/>
              </a:solidFill>
              <a:latin typeface="Montserrat"/>
              <a:ea typeface="Montserrat"/>
              <a:cs typeface="Montserrat"/>
              <a:sym typeface="Montserrat"/>
            </a:endParaRPr>
          </a:p>
        </p:txBody>
      </p:sp>
      <p:pic>
        <p:nvPicPr>
          <p:cNvPr id="177" name="Google Shape;177;p38"/>
          <p:cNvPicPr preferRelativeResize="0"/>
          <p:nvPr/>
        </p:nvPicPr>
        <p:blipFill rotWithShape="1">
          <a:blip r:embed="rId3">
            <a:alphaModFix/>
          </a:blip>
          <a:srcRect b="0" l="4002" r="3993" t="0"/>
          <a:stretch/>
        </p:blipFill>
        <p:spPr>
          <a:xfrm>
            <a:off x="5085950" y="0"/>
            <a:ext cx="4058049" cy="5143500"/>
          </a:xfrm>
          <a:prstGeom prst="rect">
            <a:avLst/>
          </a:prstGeom>
          <a:noFill/>
          <a:ln>
            <a:noFill/>
          </a:ln>
        </p:spPr>
      </p:pic>
      <p:sp>
        <p:nvSpPr>
          <p:cNvPr id="178" name="Google Shape;178;p38"/>
          <p:cNvSpPr/>
          <p:nvPr/>
        </p:nvSpPr>
        <p:spPr>
          <a:xfrm>
            <a:off x="1891838" y="4941362"/>
            <a:ext cx="5643600" cy="230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800" u="none" cap="none" strike="noStrike">
                <a:solidFill>
                  <a:srgbClr val="1D3844"/>
                </a:solidFill>
                <a:latin typeface="Montserrat"/>
                <a:ea typeface="Montserrat"/>
                <a:cs typeface="Montserrat"/>
                <a:sym typeface="Montserrat"/>
              </a:rPr>
              <a:t>Confidential – Do not duplicate or distribute without written permission from Canurta Inc.</a:t>
            </a:r>
            <a:endParaRPr b="0" i="0" sz="800" u="none" cap="none" strike="noStrike">
              <a:solidFill>
                <a:srgbClr val="1D3844"/>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39"/>
          <p:cNvPicPr preferRelativeResize="0"/>
          <p:nvPr/>
        </p:nvPicPr>
        <p:blipFill rotWithShape="1">
          <a:blip r:embed="rId3">
            <a:alphaModFix/>
          </a:blip>
          <a:srcRect b="0" l="0" r="0" t="0"/>
          <a:stretch/>
        </p:blipFill>
        <p:spPr>
          <a:xfrm>
            <a:off x="4040588" y="783912"/>
            <a:ext cx="1241625" cy="1239351"/>
          </a:xfrm>
          <a:prstGeom prst="rect">
            <a:avLst/>
          </a:prstGeom>
          <a:noFill/>
          <a:ln>
            <a:noFill/>
          </a:ln>
        </p:spPr>
      </p:pic>
      <p:sp>
        <p:nvSpPr>
          <p:cNvPr id="184" name="Google Shape;184;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185" name="Google Shape;185;p39"/>
          <p:cNvSpPr txBox="1"/>
          <p:nvPr>
            <p:ph type="title"/>
          </p:nvPr>
        </p:nvSpPr>
        <p:spPr>
          <a:xfrm>
            <a:off x="311700" y="227022"/>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lang="en" sz="2220">
                <a:solidFill>
                  <a:srgbClr val="023334"/>
                </a:solidFill>
                <a:latin typeface="Montserrat SemiBold"/>
                <a:ea typeface="Montserrat SemiBold"/>
                <a:cs typeface="Montserrat SemiBold"/>
                <a:sym typeface="Montserrat SemiBold"/>
              </a:rPr>
              <a:t>Our Values </a:t>
            </a:r>
            <a:endParaRPr sz="2220">
              <a:solidFill>
                <a:srgbClr val="023334"/>
              </a:solidFill>
              <a:latin typeface="Montserrat SemiBold"/>
              <a:ea typeface="Montserrat SemiBold"/>
              <a:cs typeface="Montserrat SemiBold"/>
              <a:sym typeface="Montserrat SemiBold"/>
            </a:endParaRPr>
          </a:p>
        </p:txBody>
      </p:sp>
      <p:sp>
        <p:nvSpPr>
          <p:cNvPr id="186" name="Google Shape;186;p39"/>
          <p:cNvSpPr/>
          <p:nvPr/>
        </p:nvSpPr>
        <p:spPr>
          <a:xfrm>
            <a:off x="423025" y="659022"/>
            <a:ext cx="1392900" cy="20700"/>
          </a:xfrm>
          <a:prstGeom prst="rect">
            <a:avLst/>
          </a:prstGeom>
          <a:solidFill>
            <a:srgbClr val="F7FF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7FF5A"/>
              </a:solidFill>
              <a:latin typeface="Arial"/>
              <a:ea typeface="Arial"/>
              <a:cs typeface="Arial"/>
              <a:sym typeface="Arial"/>
            </a:endParaRPr>
          </a:p>
        </p:txBody>
      </p:sp>
      <p:sp>
        <p:nvSpPr>
          <p:cNvPr id="187" name="Google Shape;187;p39"/>
          <p:cNvSpPr txBox="1"/>
          <p:nvPr/>
        </p:nvSpPr>
        <p:spPr>
          <a:xfrm>
            <a:off x="423025" y="2285975"/>
            <a:ext cx="2682900" cy="2124000"/>
          </a:xfrm>
          <a:prstGeom prst="rect">
            <a:avLst/>
          </a:prstGeom>
          <a:noFill/>
          <a:ln>
            <a:noFill/>
          </a:ln>
        </p:spPr>
        <p:txBody>
          <a:bodyPr anchorCtr="0" anchor="t" bIns="91425" lIns="91425" spcFirstLastPara="1" rIns="91425" wrap="square" tIns="91425">
            <a:spAutoFit/>
          </a:bodyPr>
          <a:lstStyle/>
          <a:p>
            <a:pPr indent="-285750" lvl="0" marL="457200" marR="0" rtl="0" algn="l">
              <a:lnSpc>
                <a:spcPct val="100000"/>
              </a:lnSpc>
              <a:spcBef>
                <a:spcPts val="0"/>
              </a:spcBef>
              <a:spcAft>
                <a:spcPts val="0"/>
              </a:spcAft>
              <a:buClr>
                <a:srgbClr val="003333"/>
              </a:buClr>
              <a:buSzPts val="900"/>
              <a:buFont typeface="Montserrat"/>
              <a:buChar char="●"/>
            </a:pPr>
            <a:r>
              <a:rPr b="0" i="0" lang="en" sz="900" u="none" cap="none" strike="noStrike">
                <a:solidFill>
                  <a:srgbClr val="003333"/>
                </a:solidFill>
                <a:latin typeface="Montserrat"/>
                <a:ea typeface="Montserrat"/>
                <a:cs typeface="Montserrat"/>
                <a:sym typeface="Montserrat"/>
              </a:rPr>
              <a:t>Local and sustainable procurement practices</a:t>
            </a:r>
            <a:endParaRPr b="0" i="0" sz="900" u="none" cap="none" strike="noStrike">
              <a:solidFill>
                <a:srgbClr val="003333"/>
              </a:solidFill>
              <a:latin typeface="Montserrat"/>
              <a:ea typeface="Montserrat"/>
              <a:cs typeface="Montserrat"/>
              <a:sym typeface="Montserrat"/>
            </a:endParaRPr>
          </a:p>
          <a:p>
            <a:pPr indent="-285750" lvl="0" marL="457200" marR="0" rtl="0" algn="l">
              <a:lnSpc>
                <a:spcPct val="100000"/>
              </a:lnSpc>
              <a:spcBef>
                <a:spcPts val="0"/>
              </a:spcBef>
              <a:spcAft>
                <a:spcPts val="0"/>
              </a:spcAft>
              <a:buClr>
                <a:srgbClr val="003333"/>
              </a:buClr>
              <a:buSzPts val="900"/>
              <a:buFont typeface="Montserrat"/>
              <a:buChar char="●"/>
            </a:pPr>
            <a:r>
              <a:rPr b="0" i="0" lang="en" sz="900" u="none" cap="none" strike="noStrike">
                <a:solidFill>
                  <a:srgbClr val="003333"/>
                </a:solidFill>
                <a:latin typeface="Montserrat"/>
                <a:ea typeface="Montserrat"/>
                <a:cs typeface="Montserrat"/>
                <a:sym typeface="Montserrat"/>
              </a:rPr>
              <a:t>Energy-efficient manufacturing processes</a:t>
            </a:r>
            <a:endParaRPr b="0" i="0" sz="900" u="none" cap="none" strike="noStrike">
              <a:solidFill>
                <a:srgbClr val="003333"/>
              </a:solidFill>
              <a:latin typeface="Montserrat"/>
              <a:ea typeface="Montserrat"/>
              <a:cs typeface="Montserrat"/>
              <a:sym typeface="Montserrat"/>
            </a:endParaRPr>
          </a:p>
          <a:p>
            <a:pPr indent="-285750" lvl="0" marL="457200" marR="0" rtl="0" algn="l">
              <a:lnSpc>
                <a:spcPct val="100000"/>
              </a:lnSpc>
              <a:spcBef>
                <a:spcPts val="0"/>
              </a:spcBef>
              <a:spcAft>
                <a:spcPts val="0"/>
              </a:spcAft>
              <a:buClr>
                <a:srgbClr val="003333"/>
              </a:buClr>
              <a:buSzPts val="900"/>
              <a:buFont typeface="Montserrat"/>
              <a:buChar char="●"/>
            </a:pPr>
            <a:r>
              <a:rPr b="0" i="0" lang="en" sz="900" u="none" cap="none" strike="noStrike">
                <a:solidFill>
                  <a:srgbClr val="003333"/>
                </a:solidFill>
                <a:latin typeface="Montserrat"/>
                <a:ea typeface="Montserrat"/>
                <a:cs typeface="Montserrat"/>
                <a:sym typeface="Montserrat"/>
              </a:rPr>
              <a:t>Waste reduction through upcycling of waste hemp biomass and reuse of key inputs</a:t>
            </a:r>
            <a:endParaRPr b="0" i="0" sz="900" u="none" cap="none" strike="noStrike">
              <a:solidFill>
                <a:srgbClr val="003333"/>
              </a:solidFill>
              <a:latin typeface="Montserrat"/>
              <a:ea typeface="Montserrat"/>
              <a:cs typeface="Montserrat"/>
              <a:sym typeface="Montserrat"/>
            </a:endParaRPr>
          </a:p>
          <a:p>
            <a:pPr indent="-285750" lvl="0" marL="457200" marR="0" rtl="0" algn="l">
              <a:lnSpc>
                <a:spcPct val="100000"/>
              </a:lnSpc>
              <a:spcBef>
                <a:spcPts val="0"/>
              </a:spcBef>
              <a:spcAft>
                <a:spcPts val="0"/>
              </a:spcAft>
              <a:buClr>
                <a:srgbClr val="003333"/>
              </a:buClr>
              <a:buSzPts val="900"/>
              <a:buFont typeface="Montserrat"/>
              <a:buChar char="●"/>
            </a:pPr>
            <a:r>
              <a:rPr b="0" i="0" lang="en" sz="900" u="none" cap="none" strike="noStrike">
                <a:solidFill>
                  <a:srgbClr val="003333"/>
                </a:solidFill>
                <a:latin typeface="Montserrat"/>
                <a:ea typeface="Montserrat"/>
                <a:cs typeface="Montserrat"/>
                <a:sym typeface="Montserrat"/>
              </a:rPr>
              <a:t>Green packaging and shipping</a:t>
            </a:r>
            <a:endParaRPr b="0" i="0" sz="900" u="none" cap="none" strike="noStrike">
              <a:solidFill>
                <a:srgbClr val="003333"/>
              </a:solidFill>
              <a:latin typeface="Montserrat"/>
              <a:ea typeface="Montserrat"/>
              <a:cs typeface="Montserrat"/>
              <a:sym typeface="Montserrat"/>
            </a:endParaRPr>
          </a:p>
          <a:p>
            <a:pPr indent="-285750" lvl="0" marL="457200" marR="0" rtl="0" algn="l">
              <a:lnSpc>
                <a:spcPct val="100000"/>
              </a:lnSpc>
              <a:spcBef>
                <a:spcPts val="0"/>
              </a:spcBef>
              <a:spcAft>
                <a:spcPts val="0"/>
              </a:spcAft>
              <a:buClr>
                <a:srgbClr val="003333"/>
              </a:buClr>
              <a:buSzPts val="900"/>
              <a:buFont typeface="Montserrat"/>
              <a:buChar char="●"/>
            </a:pPr>
            <a:r>
              <a:rPr b="0" i="0" lang="en" sz="900" u="none" cap="none" strike="noStrike">
                <a:solidFill>
                  <a:srgbClr val="003333"/>
                </a:solidFill>
                <a:latin typeface="Montserrat"/>
                <a:ea typeface="Montserrat"/>
                <a:cs typeface="Montserrat"/>
                <a:sym typeface="Montserrat"/>
              </a:rPr>
              <a:t>ESG-oriented partnerships</a:t>
            </a:r>
            <a:endParaRPr b="0" i="0" sz="900" u="none" cap="none" strike="noStrike">
              <a:solidFill>
                <a:srgbClr val="003333"/>
              </a:solidFill>
              <a:latin typeface="Montserrat"/>
              <a:ea typeface="Montserrat"/>
              <a:cs typeface="Montserrat"/>
              <a:sym typeface="Montserrat"/>
            </a:endParaRPr>
          </a:p>
          <a:p>
            <a:pPr indent="-285750" lvl="0" marL="457200" marR="0" rtl="0" algn="l">
              <a:lnSpc>
                <a:spcPct val="100000"/>
              </a:lnSpc>
              <a:spcBef>
                <a:spcPts val="0"/>
              </a:spcBef>
              <a:spcAft>
                <a:spcPts val="0"/>
              </a:spcAft>
              <a:buClr>
                <a:srgbClr val="003333"/>
              </a:buClr>
              <a:buSzPts val="900"/>
              <a:buFont typeface="Montserrat"/>
              <a:buChar char="●"/>
            </a:pPr>
            <a:r>
              <a:rPr b="0" i="0" lang="en" sz="900" u="none" cap="none" strike="noStrike">
                <a:solidFill>
                  <a:srgbClr val="003333"/>
                </a:solidFill>
                <a:latin typeface="Montserrat"/>
                <a:ea typeface="Montserrat"/>
                <a:cs typeface="Montserrat"/>
                <a:sym typeface="Montserrat"/>
              </a:rPr>
              <a:t>Reduction, replacement and refinement in R&amp;D to protect animal welfare</a:t>
            </a:r>
            <a:endParaRPr b="0" i="0" sz="900" u="none" cap="none" strike="noStrike">
              <a:solidFill>
                <a:srgbClr val="003333"/>
              </a:solidFill>
              <a:latin typeface="Montserrat"/>
              <a:ea typeface="Montserrat"/>
              <a:cs typeface="Montserrat"/>
              <a:sym typeface="Montserrat"/>
            </a:endParaRPr>
          </a:p>
          <a:p>
            <a:pPr indent="-285750" lvl="0" marL="457200" marR="0" rtl="0" algn="l">
              <a:lnSpc>
                <a:spcPct val="100000"/>
              </a:lnSpc>
              <a:spcBef>
                <a:spcPts val="0"/>
              </a:spcBef>
              <a:spcAft>
                <a:spcPts val="0"/>
              </a:spcAft>
              <a:buClr>
                <a:srgbClr val="003333"/>
              </a:buClr>
              <a:buSzPts val="900"/>
              <a:buFont typeface="Montserrat"/>
              <a:buChar char="●"/>
            </a:pPr>
            <a:r>
              <a:rPr b="0" i="0" lang="en" sz="900" u="none" cap="none" strike="noStrike">
                <a:solidFill>
                  <a:srgbClr val="003333"/>
                </a:solidFill>
                <a:latin typeface="Montserrat"/>
                <a:ea typeface="Montserrat"/>
                <a:cs typeface="Montserrat"/>
                <a:sym typeface="Montserrat"/>
              </a:rPr>
              <a:t>Certified carbon negative NFTs accredited by Nori</a:t>
            </a:r>
            <a:endParaRPr b="0" i="0" sz="900" u="none" cap="none" strike="noStrike">
              <a:solidFill>
                <a:srgbClr val="003333"/>
              </a:solidFill>
              <a:latin typeface="Montserrat"/>
              <a:ea typeface="Montserrat"/>
              <a:cs typeface="Montserrat"/>
              <a:sym typeface="Montserrat"/>
            </a:endParaRPr>
          </a:p>
        </p:txBody>
      </p:sp>
      <p:sp>
        <p:nvSpPr>
          <p:cNvPr id="188" name="Google Shape;188;p39"/>
          <p:cNvSpPr txBox="1"/>
          <p:nvPr/>
        </p:nvSpPr>
        <p:spPr>
          <a:xfrm>
            <a:off x="3363300" y="2285975"/>
            <a:ext cx="2596200" cy="2262600"/>
          </a:xfrm>
          <a:prstGeom prst="rect">
            <a:avLst/>
          </a:prstGeom>
          <a:noFill/>
          <a:ln>
            <a:noFill/>
          </a:ln>
        </p:spPr>
        <p:txBody>
          <a:bodyPr anchorCtr="0" anchor="t" bIns="91425" lIns="91425" spcFirstLastPara="1" rIns="91425" wrap="square" tIns="91425">
            <a:spAutoFit/>
          </a:bodyPr>
          <a:lstStyle/>
          <a:p>
            <a:pPr indent="-285750" lvl="0" marL="457200" marR="0" rtl="0" algn="l">
              <a:lnSpc>
                <a:spcPct val="100000"/>
              </a:lnSpc>
              <a:spcBef>
                <a:spcPts val="0"/>
              </a:spcBef>
              <a:spcAft>
                <a:spcPts val="0"/>
              </a:spcAft>
              <a:buClr>
                <a:srgbClr val="003333"/>
              </a:buClr>
              <a:buSzPts val="900"/>
              <a:buFont typeface="Montserrat"/>
              <a:buChar char="●"/>
            </a:pPr>
            <a:r>
              <a:rPr b="0" i="0" lang="en" sz="900" u="none" cap="none" strike="noStrike">
                <a:solidFill>
                  <a:srgbClr val="003333"/>
                </a:solidFill>
                <a:latin typeface="Montserrat"/>
                <a:ea typeface="Montserrat"/>
                <a:cs typeface="Montserrat"/>
                <a:sym typeface="Montserrat"/>
              </a:rPr>
              <a:t>Economic enhancement for local agricultural communities</a:t>
            </a:r>
            <a:endParaRPr b="0" i="0" sz="900" u="none" cap="none" strike="noStrike">
              <a:solidFill>
                <a:srgbClr val="003333"/>
              </a:solidFill>
              <a:latin typeface="Montserrat"/>
              <a:ea typeface="Montserrat"/>
              <a:cs typeface="Montserrat"/>
              <a:sym typeface="Montserrat"/>
            </a:endParaRPr>
          </a:p>
          <a:p>
            <a:pPr indent="-285750" lvl="0" marL="457200" marR="0" rtl="0" algn="l">
              <a:lnSpc>
                <a:spcPct val="100000"/>
              </a:lnSpc>
              <a:spcBef>
                <a:spcPts val="0"/>
              </a:spcBef>
              <a:spcAft>
                <a:spcPts val="0"/>
              </a:spcAft>
              <a:buClr>
                <a:srgbClr val="003333"/>
              </a:buClr>
              <a:buSzPts val="900"/>
              <a:buFont typeface="Montserrat"/>
              <a:buChar char="●"/>
            </a:pPr>
            <a:r>
              <a:rPr b="0" i="0" lang="en" sz="900" u="none" cap="none" strike="noStrike">
                <a:solidFill>
                  <a:srgbClr val="003333"/>
                </a:solidFill>
                <a:latin typeface="Montserrat"/>
                <a:ea typeface="Montserrat"/>
                <a:cs typeface="Montserrat"/>
                <a:sym typeface="Montserrat"/>
              </a:rPr>
              <a:t>Ongoing investment in R&amp;D to prevent and treat chronic diseases</a:t>
            </a:r>
            <a:endParaRPr b="0" i="0" sz="900" u="none" cap="none" strike="noStrike">
              <a:solidFill>
                <a:srgbClr val="003333"/>
              </a:solidFill>
              <a:latin typeface="Montserrat"/>
              <a:ea typeface="Montserrat"/>
              <a:cs typeface="Montserrat"/>
              <a:sym typeface="Montserrat"/>
            </a:endParaRPr>
          </a:p>
          <a:p>
            <a:pPr indent="-285750" lvl="0" marL="457200" marR="0" rtl="0" algn="l">
              <a:lnSpc>
                <a:spcPct val="100000"/>
              </a:lnSpc>
              <a:spcBef>
                <a:spcPts val="0"/>
              </a:spcBef>
              <a:spcAft>
                <a:spcPts val="0"/>
              </a:spcAft>
              <a:buClr>
                <a:srgbClr val="003333"/>
              </a:buClr>
              <a:buSzPts val="900"/>
              <a:buFont typeface="Montserrat"/>
              <a:buChar char="●"/>
            </a:pPr>
            <a:r>
              <a:rPr b="0" i="0" lang="en" sz="900" u="none" cap="none" strike="noStrike">
                <a:solidFill>
                  <a:srgbClr val="003333"/>
                </a:solidFill>
                <a:latin typeface="Montserrat"/>
                <a:ea typeface="Montserrat"/>
                <a:cs typeface="Montserrat"/>
                <a:sym typeface="Montserrat"/>
              </a:rPr>
              <a:t>Safe, natural and affordable products with applicability across patient groups</a:t>
            </a:r>
            <a:endParaRPr b="0" i="0" sz="900" u="none" cap="none" strike="noStrike">
              <a:solidFill>
                <a:srgbClr val="003333"/>
              </a:solidFill>
              <a:latin typeface="Montserrat"/>
              <a:ea typeface="Montserrat"/>
              <a:cs typeface="Montserrat"/>
              <a:sym typeface="Montserrat"/>
            </a:endParaRPr>
          </a:p>
          <a:p>
            <a:pPr indent="-285750" lvl="0" marL="457200" marR="0" rtl="0" algn="l">
              <a:lnSpc>
                <a:spcPct val="100000"/>
              </a:lnSpc>
              <a:spcBef>
                <a:spcPts val="0"/>
              </a:spcBef>
              <a:spcAft>
                <a:spcPts val="0"/>
              </a:spcAft>
              <a:buClr>
                <a:srgbClr val="003333"/>
              </a:buClr>
              <a:buSzPts val="900"/>
              <a:buFont typeface="Montserrat"/>
              <a:buChar char="●"/>
            </a:pPr>
            <a:r>
              <a:rPr b="0" i="0" lang="en" sz="900" u="none" cap="none" strike="noStrike">
                <a:solidFill>
                  <a:srgbClr val="003333"/>
                </a:solidFill>
                <a:latin typeface="Montserrat"/>
                <a:ea typeface="Montserrat"/>
                <a:cs typeface="Montserrat"/>
                <a:sym typeface="Montserrat"/>
              </a:rPr>
              <a:t>New job creation in manufacturing and R&amp;D, particularly for women, students and underrepresented populations</a:t>
            </a:r>
            <a:endParaRPr b="0" i="0" sz="900" u="none" cap="none" strike="noStrike">
              <a:solidFill>
                <a:srgbClr val="003333"/>
              </a:solidFill>
              <a:latin typeface="Montserrat"/>
              <a:ea typeface="Montserrat"/>
              <a:cs typeface="Montserrat"/>
              <a:sym typeface="Montserrat"/>
            </a:endParaRPr>
          </a:p>
          <a:p>
            <a:pPr indent="-285750" lvl="0" marL="457200" marR="0" rtl="0" algn="l">
              <a:lnSpc>
                <a:spcPct val="100000"/>
              </a:lnSpc>
              <a:spcBef>
                <a:spcPts val="0"/>
              </a:spcBef>
              <a:spcAft>
                <a:spcPts val="0"/>
              </a:spcAft>
              <a:buClr>
                <a:srgbClr val="003333"/>
              </a:buClr>
              <a:buSzPts val="900"/>
              <a:buFont typeface="Montserrat"/>
              <a:buChar char="●"/>
            </a:pPr>
            <a:r>
              <a:rPr b="0" i="0" lang="en" sz="900" u="none" cap="none" strike="noStrike">
                <a:solidFill>
                  <a:srgbClr val="003333"/>
                </a:solidFill>
                <a:latin typeface="Montserrat"/>
                <a:ea typeface="Montserrat"/>
                <a:cs typeface="Montserrat"/>
                <a:sym typeface="Montserrat"/>
              </a:rPr>
              <a:t>Ethical and fair employment practices</a:t>
            </a:r>
            <a:endParaRPr b="0" i="0" sz="900" u="none" cap="none" strike="noStrike">
              <a:solidFill>
                <a:srgbClr val="003333"/>
              </a:solidFill>
              <a:latin typeface="Montserrat"/>
              <a:ea typeface="Montserrat"/>
              <a:cs typeface="Montserrat"/>
              <a:sym typeface="Montserrat"/>
            </a:endParaRPr>
          </a:p>
        </p:txBody>
      </p:sp>
      <p:sp>
        <p:nvSpPr>
          <p:cNvPr id="189" name="Google Shape;189;p39"/>
          <p:cNvSpPr txBox="1"/>
          <p:nvPr/>
        </p:nvSpPr>
        <p:spPr>
          <a:xfrm>
            <a:off x="6216875" y="2285975"/>
            <a:ext cx="2522400" cy="2712900"/>
          </a:xfrm>
          <a:prstGeom prst="rect">
            <a:avLst/>
          </a:prstGeom>
          <a:noFill/>
          <a:ln>
            <a:noFill/>
          </a:ln>
        </p:spPr>
        <p:txBody>
          <a:bodyPr anchorCtr="0" anchor="t" bIns="91425" lIns="91425" spcFirstLastPara="1" rIns="91425" wrap="square" tIns="91425">
            <a:spAutoFit/>
          </a:bodyPr>
          <a:lstStyle/>
          <a:p>
            <a:pPr indent="-285750" lvl="0" marL="457200" rtl="0" algn="l">
              <a:lnSpc>
                <a:spcPct val="115000"/>
              </a:lnSpc>
              <a:spcBef>
                <a:spcPts val="0"/>
              </a:spcBef>
              <a:spcAft>
                <a:spcPts val="0"/>
              </a:spcAft>
              <a:buClr>
                <a:srgbClr val="003333"/>
              </a:buClr>
              <a:buSzPts val="900"/>
              <a:buFont typeface="Montserrat"/>
              <a:buChar char="●"/>
            </a:pPr>
            <a:r>
              <a:rPr lang="en" sz="900">
                <a:solidFill>
                  <a:srgbClr val="003333"/>
                </a:solidFill>
                <a:latin typeface="Montserrat"/>
                <a:ea typeface="Montserrat"/>
                <a:cs typeface="Montserrat"/>
                <a:sym typeface="Montserrat"/>
              </a:rPr>
              <a:t>Data ownership and transparency </a:t>
            </a:r>
            <a:endParaRPr sz="900">
              <a:solidFill>
                <a:srgbClr val="003333"/>
              </a:solidFill>
              <a:latin typeface="Montserrat"/>
              <a:ea typeface="Montserrat"/>
              <a:cs typeface="Montserrat"/>
              <a:sym typeface="Montserrat"/>
            </a:endParaRPr>
          </a:p>
          <a:p>
            <a:pPr indent="-285750" lvl="0" marL="457200" rtl="0" algn="l">
              <a:lnSpc>
                <a:spcPct val="115000"/>
              </a:lnSpc>
              <a:spcBef>
                <a:spcPts val="0"/>
              </a:spcBef>
              <a:spcAft>
                <a:spcPts val="0"/>
              </a:spcAft>
              <a:buClr>
                <a:srgbClr val="003333"/>
              </a:buClr>
              <a:buSzPts val="900"/>
              <a:buFont typeface="Montserrat"/>
              <a:buChar char="●"/>
            </a:pPr>
            <a:r>
              <a:rPr lang="en" sz="900">
                <a:solidFill>
                  <a:srgbClr val="003333"/>
                </a:solidFill>
                <a:latin typeface="Montserrat"/>
                <a:ea typeface="Montserrat"/>
                <a:cs typeface="Montserrat"/>
                <a:sym typeface="Montserrat"/>
              </a:rPr>
              <a:t>Shareholder engagement and rights protection</a:t>
            </a:r>
            <a:endParaRPr sz="900">
              <a:solidFill>
                <a:srgbClr val="003333"/>
              </a:solidFill>
              <a:latin typeface="Montserrat"/>
              <a:ea typeface="Montserrat"/>
              <a:cs typeface="Montserrat"/>
              <a:sym typeface="Montserrat"/>
            </a:endParaRPr>
          </a:p>
          <a:p>
            <a:pPr indent="-285750" lvl="0" marL="457200" rtl="0" algn="l">
              <a:lnSpc>
                <a:spcPct val="115000"/>
              </a:lnSpc>
              <a:spcBef>
                <a:spcPts val="0"/>
              </a:spcBef>
              <a:spcAft>
                <a:spcPts val="0"/>
              </a:spcAft>
              <a:buClr>
                <a:srgbClr val="003333"/>
              </a:buClr>
              <a:buSzPts val="900"/>
              <a:buFont typeface="Montserrat"/>
              <a:buChar char="●"/>
            </a:pPr>
            <a:r>
              <a:rPr lang="en" sz="900">
                <a:solidFill>
                  <a:srgbClr val="003333"/>
                </a:solidFill>
                <a:latin typeface="Montserrat"/>
                <a:ea typeface="Montserrat"/>
                <a:cs typeface="Montserrat"/>
                <a:sym typeface="Montserrat"/>
              </a:rPr>
              <a:t>Law and regulation compliance in countries of operation and other international mandates</a:t>
            </a:r>
            <a:endParaRPr sz="900">
              <a:solidFill>
                <a:srgbClr val="003333"/>
              </a:solidFill>
              <a:latin typeface="Montserrat"/>
              <a:ea typeface="Montserrat"/>
              <a:cs typeface="Montserrat"/>
              <a:sym typeface="Montserrat"/>
            </a:endParaRPr>
          </a:p>
          <a:p>
            <a:pPr indent="-285750" lvl="0" marL="457200" rtl="0" algn="l">
              <a:lnSpc>
                <a:spcPct val="115000"/>
              </a:lnSpc>
              <a:spcBef>
                <a:spcPts val="0"/>
              </a:spcBef>
              <a:spcAft>
                <a:spcPts val="0"/>
              </a:spcAft>
              <a:buClr>
                <a:srgbClr val="003333"/>
              </a:buClr>
              <a:buSzPts val="900"/>
              <a:buFont typeface="Montserrat"/>
              <a:buChar char="●"/>
            </a:pPr>
            <a:r>
              <a:rPr lang="en" sz="900">
                <a:solidFill>
                  <a:srgbClr val="003333"/>
                </a:solidFill>
                <a:latin typeface="Montserrat"/>
                <a:ea typeface="Montserrat"/>
                <a:cs typeface="Montserrat"/>
                <a:sym typeface="Montserrat"/>
              </a:rPr>
              <a:t>Prohibition of corruption and bribery</a:t>
            </a:r>
            <a:endParaRPr sz="900">
              <a:solidFill>
                <a:srgbClr val="003333"/>
              </a:solidFill>
              <a:latin typeface="Montserrat"/>
              <a:ea typeface="Montserrat"/>
              <a:cs typeface="Montserrat"/>
              <a:sym typeface="Montserrat"/>
            </a:endParaRPr>
          </a:p>
          <a:p>
            <a:pPr indent="-285750" lvl="0" marL="457200" rtl="0" algn="l">
              <a:lnSpc>
                <a:spcPct val="115000"/>
              </a:lnSpc>
              <a:spcBef>
                <a:spcPts val="0"/>
              </a:spcBef>
              <a:spcAft>
                <a:spcPts val="0"/>
              </a:spcAft>
              <a:buClr>
                <a:srgbClr val="003333"/>
              </a:buClr>
              <a:buSzPts val="900"/>
              <a:buFont typeface="Montserrat"/>
              <a:buChar char="●"/>
            </a:pPr>
            <a:r>
              <a:rPr lang="en" sz="900">
                <a:solidFill>
                  <a:srgbClr val="003333"/>
                </a:solidFill>
                <a:latin typeface="Montserrat"/>
                <a:ea typeface="Montserrat"/>
                <a:cs typeface="Montserrat"/>
                <a:sym typeface="Montserrat"/>
              </a:rPr>
              <a:t>RIsk identification, reduction and management </a:t>
            </a:r>
            <a:endParaRPr sz="900">
              <a:solidFill>
                <a:srgbClr val="003333"/>
              </a:solidFill>
              <a:latin typeface="Montserrat"/>
              <a:ea typeface="Montserrat"/>
              <a:cs typeface="Montserrat"/>
              <a:sym typeface="Montserrat"/>
            </a:endParaRPr>
          </a:p>
          <a:p>
            <a:pPr indent="-285750" lvl="0" marL="457200" rtl="0" algn="l">
              <a:lnSpc>
                <a:spcPct val="115000"/>
              </a:lnSpc>
              <a:spcBef>
                <a:spcPts val="0"/>
              </a:spcBef>
              <a:spcAft>
                <a:spcPts val="0"/>
              </a:spcAft>
              <a:buClr>
                <a:srgbClr val="003333"/>
              </a:buClr>
              <a:buSzPts val="900"/>
              <a:buFont typeface="Montserrat"/>
              <a:buChar char="●"/>
            </a:pPr>
            <a:r>
              <a:rPr lang="en" sz="900">
                <a:solidFill>
                  <a:srgbClr val="003333"/>
                </a:solidFill>
                <a:latin typeface="Montserrat"/>
                <a:ea typeface="Montserrat"/>
                <a:cs typeface="Montserrat"/>
                <a:sym typeface="Montserrat"/>
              </a:rPr>
              <a:t>Productivity management through regular monitoring and reporting of internal processes</a:t>
            </a:r>
            <a:endParaRPr sz="900">
              <a:solidFill>
                <a:srgbClr val="003333"/>
              </a:solidFill>
              <a:latin typeface="Montserrat"/>
              <a:ea typeface="Montserrat"/>
              <a:cs typeface="Montserrat"/>
              <a:sym typeface="Montserrat"/>
            </a:endParaRPr>
          </a:p>
          <a:p>
            <a:pPr indent="-285750" lvl="0" marL="457200" rtl="0" algn="l">
              <a:lnSpc>
                <a:spcPct val="115000"/>
              </a:lnSpc>
              <a:spcBef>
                <a:spcPts val="0"/>
              </a:spcBef>
              <a:spcAft>
                <a:spcPts val="0"/>
              </a:spcAft>
              <a:buClr>
                <a:srgbClr val="003333"/>
              </a:buClr>
              <a:buSzPts val="900"/>
              <a:buFont typeface="Montserrat"/>
              <a:buChar char="●"/>
            </a:pPr>
            <a:r>
              <a:rPr lang="en" sz="900">
                <a:solidFill>
                  <a:srgbClr val="003333"/>
                </a:solidFill>
                <a:latin typeface="Montserrat"/>
                <a:ea typeface="Montserrat"/>
                <a:cs typeface="Montserrat"/>
                <a:sym typeface="Montserrat"/>
              </a:rPr>
              <a:t>Annual executive and directorial evaluation </a:t>
            </a:r>
            <a:endParaRPr sz="900">
              <a:solidFill>
                <a:srgbClr val="003333"/>
              </a:solidFill>
              <a:latin typeface="Montserrat"/>
              <a:ea typeface="Montserrat"/>
              <a:cs typeface="Montserrat"/>
              <a:sym typeface="Montserrat"/>
            </a:endParaRPr>
          </a:p>
        </p:txBody>
      </p:sp>
      <p:pic>
        <p:nvPicPr>
          <p:cNvPr id="190" name="Google Shape;190;p39"/>
          <p:cNvPicPr preferRelativeResize="0"/>
          <p:nvPr/>
        </p:nvPicPr>
        <p:blipFill rotWithShape="1">
          <a:blip r:embed="rId4">
            <a:alphaModFix/>
          </a:blip>
          <a:srcRect b="0" l="0" r="0" t="0"/>
          <a:stretch/>
        </p:blipFill>
        <p:spPr>
          <a:xfrm>
            <a:off x="1143663" y="783912"/>
            <a:ext cx="1241625" cy="1239351"/>
          </a:xfrm>
          <a:prstGeom prst="rect">
            <a:avLst/>
          </a:prstGeom>
          <a:noFill/>
          <a:ln>
            <a:noFill/>
          </a:ln>
        </p:spPr>
      </p:pic>
      <p:pic>
        <p:nvPicPr>
          <p:cNvPr id="191" name="Google Shape;191;p39"/>
          <p:cNvPicPr preferRelativeResize="0"/>
          <p:nvPr/>
        </p:nvPicPr>
        <p:blipFill rotWithShape="1">
          <a:blip r:embed="rId5">
            <a:alphaModFix/>
          </a:blip>
          <a:srcRect b="0" l="0" r="0" t="0"/>
          <a:stretch/>
        </p:blipFill>
        <p:spPr>
          <a:xfrm>
            <a:off x="6857263" y="783912"/>
            <a:ext cx="1241625" cy="1239351"/>
          </a:xfrm>
          <a:prstGeom prst="rect">
            <a:avLst/>
          </a:prstGeom>
          <a:noFill/>
          <a:ln>
            <a:noFill/>
          </a:ln>
        </p:spPr>
      </p:pic>
      <p:sp>
        <p:nvSpPr>
          <p:cNvPr id="192" name="Google Shape;192;p39"/>
          <p:cNvSpPr txBox="1"/>
          <p:nvPr/>
        </p:nvSpPr>
        <p:spPr>
          <a:xfrm>
            <a:off x="369775" y="2023278"/>
            <a:ext cx="27894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 sz="1200" u="none" cap="none" strike="noStrike">
                <a:solidFill>
                  <a:srgbClr val="003333"/>
                </a:solidFill>
                <a:latin typeface="Montserrat SemiBold"/>
                <a:ea typeface="Montserrat SemiBold"/>
                <a:cs typeface="Montserrat SemiBold"/>
                <a:sym typeface="Montserrat SemiBold"/>
              </a:rPr>
              <a:t>Environmental</a:t>
            </a:r>
            <a:endParaRPr b="0" i="0" sz="1200" u="none" cap="none" strike="noStrike">
              <a:solidFill>
                <a:srgbClr val="003333"/>
              </a:solidFill>
              <a:latin typeface="Montserrat"/>
              <a:ea typeface="Montserrat"/>
              <a:cs typeface="Montserrat"/>
              <a:sym typeface="Montserrat"/>
            </a:endParaRPr>
          </a:p>
        </p:txBody>
      </p:sp>
      <p:sp>
        <p:nvSpPr>
          <p:cNvPr id="193" name="Google Shape;193;p39"/>
          <p:cNvSpPr txBox="1"/>
          <p:nvPr/>
        </p:nvSpPr>
        <p:spPr>
          <a:xfrm>
            <a:off x="3293325" y="2023278"/>
            <a:ext cx="27894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 sz="1200" u="none" cap="none" strike="noStrike">
                <a:solidFill>
                  <a:srgbClr val="003333"/>
                </a:solidFill>
                <a:latin typeface="Montserrat SemiBold"/>
                <a:ea typeface="Montserrat SemiBold"/>
                <a:cs typeface="Montserrat SemiBold"/>
                <a:sym typeface="Montserrat SemiBold"/>
              </a:rPr>
              <a:t>Social</a:t>
            </a:r>
            <a:endParaRPr b="0" i="0" sz="1200" u="none" cap="none" strike="noStrike">
              <a:solidFill>
                <a:srgbClr val="003333"/>
              </a:solidFill>
              <a:latin typeface="Montserrat"/>
              <a:ea typeface="Montserrat"/>
              <a:cs typeface="Montserrat"/>
              <a:sym typeface="Montserrat"/>
            </a:endParaRPr>
          </a:p>
        </p:txBody>
      </p:sp>
      <p:sp>
        <p:nvSpPr>
          <p:cNvPr id="194" name="Google Shape;194;p39"/>
          <p:cNvSpPr txBox="1"/>
          <p:nvPr/>
        </p:nvSpPr>
        <p:spPr>
          <a:xfrm>
            <a:off x="6083375" y="2023278"/>
            <a:ext cx="27894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 sz="1200" u="none" cap="none" strike="noStrike">
                <a:solidFill>
                  <a:srgbClr val="003333"/>
                </a:solidFill>
                <a:latin typeface="Montserrat SemiBold"/>
                <a:ea typeface="Montserrat SemiBold"/>
                <a:cs typeface="Montserrat SemiBold"/>
                <a:sym typeface="Montserrat SemiBold"/>
              </a:rPr>
              <a:t>Governance</a:t>
            </a:r>
            <a:endParaRPr b="0" i="0" sz="1200" u="none" cap="none" strike="noStrike">
              <a:solidFill>
                <a:srgbClr val="003333"/>
              </a:solidFill>
              <a:latin typeface="Montserrat"/>
              <a:ea typeface="Montserrat"/>
              <a:cs typeface="Montserrat"/>
              <a:sym typeface="Montserrat"/>
            </a:endParaRPr>
          </a:p>
        </p:txBody>
      </p:sp>
      <p:sp>
        <p:nvSpPr>
          <p:cNvPr id="195" name="Google Shape;195;p39"/>
          <p:cNvSpPr/>
          <p:nvPr/>
        </p:nvSpPr>
        <p:spPr>
          <a:xfrm>
            <a:off x="1891838" y="4941362"/>
            <a:ext cx="5643600" cy="230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800" u="none" cap="none" strike="noStrike">
                <a:solidFill>
                  <a:srgbClr val="1D3844"/>
                </a:solidFill>
                <a:latin typeface="Montserrat"/>
                <a:ea typeface="Montserrat"/>
                <a:cs typeface="Montserrat"/>
                <a:sym typeface="Montserrat"/>
              </a:rPr>
              <a:t>Confidential – Do not duplicate or distribute without written permission from Canurta Inc.</a:t>
            </a:r>
            <a:endParaRPr b="0" i="0" sz="800" u="none" cap="none" strike="noStrike">
              <a:solidFill>
                <a:srgbClr val="1D3844"/>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1B2F"/>
        </a:solidFill>
      </p:bgPr>
    </p:bg>
    <p:spTree>
      <p:nvGrpSpPr>
        <p:cNvPr id="199" name="Shape 199"/>
        <p:cNvGrpSpPr/>
        <p:nvPr/>
      </p:nvGrpSpPr>
      <p:grpSpPr>
        <a:xfrm>
          <a:off x="0" y="0"/>
          <a:ext cx="0" cy="0"/>
          <a:chOff x="0" y="0"/>
          <a:chExt cx="0" cy="0"/>
        </a:xfrm>
      </p:grpSpPr>
      <p:pic>
        <p:nvPicPr>
          <p:cNvPr id="200" name="Google Shape;200;p40"/>
          <p:cNvPicPr preferRelativeResize="0"/>
          <p:nvPr/>
        </p:nvPicPr>
        <p:blipFill>
          <a:blip r:embed="rId3">
            <a:alphaModFix/>
          </a:blip>
          <a:stretch>
            <a:fillRect/>
          </a:stretch>
        </p:blipFill>
        <p:spPr>
          <a:xfrm>
            <a:off x="0" y="-84075"/>
            <a:ext cx="9144003" cy="5152431"/>
          </a:xfrm>
          <a:prstGeom prst="rect">
            <a:avLst/>
          </a:prstGeom>
          <a:noFill/>
          <a:ln>
            <a:noFill/>
          </a:ln>
        </p:spPr>
      </p:pic>
      <p:sp>
        <p:nvSpPr>
          <p:cNvPr id="201" name="Google Shape;201;p40"/>
          <p:cNvSpPr/>
          <p:nvPr/>
        </p:nvSpPr>
        <p:spPr>
          <a:xfrm>
            <a:off x="0" y="-155812"/>
            <a:ext cx="9144000" cy="5295900"/>
          </a:xfrm>
          <a:prstGeom prst="rect">
            <a:avLst/>
          </a:prstGeom>
          <a:solidFill>
            <a:srgbClr val="0C1B2F">
              <a:alpha val="42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2" name="Google Shape;202;p40"/>
          <p:cNvPicPr preferRelativeResize="0"/>
          <p:nvPr/>
        </p:nvPicPr>
        <p:blipFill>
          <a:blip r:embed="rId4">
            <a:alphaModFix/>
          </a:blip>
          <a:stretch>
            <a:fillRect/>
          </a:stretch>
        </p:blipFill>
        <p:spPr>
          <a:xfrm>
            <a:off x="2276813" y="2186150"/>
            <a:ext cx="4590370" cy="296550"/>
          </a:xfrm>
          <a:prstGeom prst="rect">
            <a:avLst/>
          </a:prstGeom>
          <a:noFill/>
          <a:ln>
            <a:noFill/>
          </a:ln>
        </p:spPr>
      </p:pic>
      <p:sp>
        <p:nvSpPr>
          <p:cNvPr id="203" name="Google Shape;203;p40"/>
          <p:cNvSpPr txBox="1"/>
          <p:nvPr>
            <p:ph idx="1" type="body"/>
          </p:nvPr>
        </p:nvSpPr>
        <p:spPr>
          <a:xfrm>
            <a:off x="311700" y="2620775"/>
            <a:ext cx="8520600" cy="492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lt1"/>
                </a:solidFill>
                <a:latin typeface="Rajdhani"/>
                <a:ea typeface="Rajdhani"/>
                <a:cs typeface="Rajdhani"/>
                <a:sym typeface="Rajdhani"/>
              </a:rPr>
              <a:t>A JOURNEY TO BETTER HEALTH</a:t>
            </a:r>
            <a:endParaRPr>
              <a:solidFill>
                <a:schemeClr val="lt1"/>
              </a:solidFill>
              <a:latin typeface="Rajdhani"/>
              <a:ea typeface="Rajdhani"/>
              <a:cs typeface="Rajdhani"/>
              <a:sym typeface="Rajdhan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1B2F"/>
        </a:solidFill>
      </p:bgPr>
    </p:bg>
    <p:spTree>
      <p:nvGrpSpPr>
        <p:cNvPr id="207" name="Shape 207"/>
        <p:cNvGrpSpPr/>
        <p:nvPr/>
      </p:nvGrpSpPr>
      <p:grpSpPr>
        <a:xfrm>
          <a:off x="0" y="0"/>
          <a:ext cx="0" cy="0"/>
          <a:chOff x="0" y="0"/>
          <a:chExt cx="0" cy="0"/>
        </a:xfrm>
      </p:grpSpPr>
      <p:sp>
        <p:nvSpPr>
          <p:cNvPr id="208" name="Google Shape;208;p41"/>
          <p:cNvSpPr txBox="1"/>
          <p:nvPr/>
        </p:nvSpPr>
        <p:spPr>
          <a:xfrm>
            <a:off x="311700" y="1460400"/>
            <a:ext cx="3834900" cy="2222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018"/>
              <a:buFont typeface="Arial"/>
              <a:buNone/>
            </a:pPr>
            <a:r>
              <a:rPr lang="en" sz="1200">
                <a:solidFill>
                  <a:schemeClr val="lt1"/>
                </a:solidFill>
                <a:latin typeface="Montserrat"/>
                <a:ea typeface="Montserrat"/>
                <a:cs typeface="Montserrat"/>
                <a:sym typeface="Montserrat"/>
              </a:rPr>
              <a:t>The Healing Project is a community of early adopters </a:t>
            </a:r>
            <a:r>
              <a:rPr lang="en" sz="1200">
                <a:solidFill>
                  <a:schemeClr val="lt1"/>
                </a:solidFill>
                <a:latin typeface="Montserrat"/>
                <a:ea typeface="Montserrat"/>
                <a:cs typeface="Montserrat"/>
                <a:sym typeface="Montserrat"/>
              </a:rPr>
              <a:t>for</a:t>
            </a:r>
            <a:r>
              <a:rPr lang="en" sz="1200">
                <a:solidFill>
                  <a:schemeClr val="lt1"/>
                </a:solidFill>
                <a:latin typeface="Montserrat"/>
                <a:ea typeface="Montserrat"/>
                <a:cs typeface="Montserrat"/>
                <a:sym typeface="Montserrat"/>
              </a:rPr>
              <a:t> Canurta’s innovative, safe and effective solutions. </a:t>
            </a:r>
            <a:r>
              <a:rPr lang="en" sz="1200">
                <a:solidFill>
                  <a:schemeClr val="lt1"/>
                </a:solidFill>
                <a:latin typeface="Montserrat"/>
                <a:ea typeface="Montserrat"/>
                <a:cs typeface="Montserrat"/>
                <a:sym typeface="Montserrat"/>
              </a:rPr>
              <a:t>By joining the community, you will be supporting Canurta’s development and have first access to our products as we release them.</a:t>
            </a:r>
            <a:endParaRPr sz="1200">
              <a:solidFill>
                <a:schemeClr val="lt1"/>
              </a:solidFill>
              <a:latin typeface="Montserrat"/>
              <a:ea typeface="Montserrat"/>
              <a:cs typeface="Montserrat"/>
              <a:sym typeface="Montserrat"/>
            </a:endParaRPr>
          </a:p>
          <a:p>
            <a:pPr indent="0" lvl="0" marL="0" marR="0" rtl="0" algn="l">
              <a:lnSpc>
                <a:spcPct val="115000"/>
              </a:lnSpc>
              <a:spcBef>
                <a:spcPts val="1200"/>
              </a:spcBef>
              <a:spcAft>
                <a:spcPts val="1200"/>
              </a:spcAft>
              <a:buClr>
                <a:schemeClr val="dk1"/>
              </a:buClr>
              <a:buSzPts val="1018"/>
              <a:buFont typeface="Arial"/>
              <a:buNone/>
            </a:pPr>
            <a:r>
              <a:rPr lang="en" sz="1200">
                <a:solidFill>
                  <a:schemeClr val="lt1"/>
                </a:solidFill>
                <a:latin typeface="Montserrat"/>
                <a:ea typeface="Montserrat"/>
                <a:cs typeface="Montserrat"/>
                <a:sym typeface="Montserrat"/>
              </a:rPr>
              <a:t>Our aim with The Healing Project is to bring together supporters of Canurta’s innovations to engage further and access more.</a:t>
            </a:r>
            <a:endParaRPr sz="1200">
              <a:solidFill>
                <a:schemeClr val="lt1"/>
              </a:solidFill>
              <a:latin typeface="Montserrat"/>
              <a:ea typeface="Montserrat"/>
              <a:cs typeface="Montserrat"/>
              <a:sym typeface="Montserrat"/>
            </a:endParaRPr>
          </a:p>
        </p:txBody>
      </p:sp>
      <p:pic>
        <p:nvPicPr>
          <p:cNvPr id="209" name="Google Shape;209;p41"/>
          <p:cNvPicPr preferRelativeResize="0"/>
          <p:nvPr/>
        </p:nvPicPr>
        <p:blipFill>
          <a:blip r:embed="rId3">
            <a:alphaModFix/>
          </a:blip>
          <a:stretch>
            <a:fillRect/>
          </a:stretch>
        </p:blipFill>
        <p:spPr>
          <a:xfrm>
            <a:off x="0" y="4725475"/>
            <a:ext cx="9144003" cy="245560"/>
          </a:xfrm>
          <a:prstGeom prst="rect">
            <a:avLst/>
          </a:prstGeom>
          <a:noFill/>
          <a:ln>
            <a:noFill/>
          </a:ln>
        </p:spPr>
      </p:pic>
      <p:sp>
        <p:nvSpPr>
          <p:cNvPr id="210" name="Google Shape;210;p41"/>
          <p:cNvSpPr txBox="1"/>
          <p:nvPr>
            <p:ph type="title"/>
          </p:nvPr>
        </p:nvSpPr>
        <p:spPr>
          <a:xfrm>
            <a:off x="311700" y="227022"/>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2400">
                <a:solidFill>
                  <a:srgbClr val="69D3A4"/>
                </a:solidFill>
                <a:latin typeface="Rajdhani"/>
                <a:ea typeface="Rajdhani"/>
                <a:cs typeface="Rajdhani"/>
                <a:sym typeface="Rajdhani"/>
              </a:rPr>
              <a:t>OUR MISSION</a:t>
            </a:r>
            <a:r>
              <a:rPr lang="en" sz="2400">
                <a:solidFill>
                  <a:srgbClr val="69D3A4"/>
                </a:solidFill>
                <a:latin typeface="Rajdhani"/>
                <a:ea typeface="Rajdhani"/>
                <a:cs typeface="Rajdhani"/>
                <a:sym typeface="Rajdhani"/>
              </a:rPr>
              <a:t> //001</a:t>
            </a:r>
            <a:endParaRPr sz="2400">
              <a:solidFill>
                <a:srgbClr val="69D3A4"/>
              </a:solidFill>
              <a:latin typeface="Rajdhani"/>
              <a:ea typeface="Rajdhani"/>
              <a:cs typeface="Rajdhani"/>
              <a:sym typeface="Rajdhani"/>
            </a:endParaRPr>
          </a:p>
        </p:txBody>
      </p:sp>
      <p:pic>
        <p:nvPicPr>
          <p:cNvPr id="211" name="Google Shape;211;p41"/>
          <p:cNvPicPr preferRelativeResize="0"/>
          <p:nvPr/>
        </p:nvPicPr>
        <p:blipFill>
          <a:blip r:embed="rId4">
            <a:alphaModFix/>
          </a:blip>
          <a:stretch>
            <a:fillRect/>
          </a:stretch>
        </p:blipFill>
        <p:spPr>
          <a:xfrm>
            <a:off x="4819250" y="761272"/>
            <a:ext cx="3620954" cy="3620954"/>
          </a:xfrm>
          <a:prstGeom prst="rect">
            <a:avLst/>
          </a:prstGeom>
          <a:noFill/>
          <a:ln>
            <a:noFill/>
          </a:ln>
        </p:spPr>
      </p:pic>
      <p:sp>
        <p:nvSpPr>
          <p:cNvPr id="212" name="Google Shape;212;p41"/>
          <p:cNvSpPr txBox="1"/>
          <p:nvPr>
            <p:ph type="title"/>
          </p:nvPr>
        </p:nvSpPr>
        <p:spPr>
          <a:xfrm>
            <a:off x="7977350" y="4651900"/>
            <a:ext cx="855000" cy="245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990"/>
              <a:buNone/>
            </a:pPr>
            <a:r>
              <a:rPr lang="en" sz="1200">
                <a:solidFill>
                  <a:srgbClr val="69D3A4"/>
                </a:solidFill>
                <a:latin typeface="Rajdhani"/>
                <a:ea typeface="Rajdhani"/>
                <a:cs typeface="Rajdhani"/>
                <a:sym typeface="Rajdhani"/>
              </a:rPr>
              <a:t>001</a:t>
            </a:r>
            <a:endParaRPr sz="1200">
              <a:solidFill>
                <a:srgbClr val="69D3A4"/>
              </a:solidFill>
              <a:latin typeface="Rajdhani"/>
              <a:ea typeface="Rajdhani"/>
              <a:cs typeface="Rajdhani"/>
              <a:sym typeface="Rajdhan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C1B2F"/>
        </a:solidFill>
      </p:bgPr>
    </p:bg>
    <p:spTree>
      <p:nvGrpSpPr>
        <p:cNvPr id="216" name="Shape 216"/>
        <p:cNvGrpSpPr/>
        <p:nvPr/>
      </p:nvGrpSpPr>
      <p:grpSpPr>
        <a:xfrm>
          <a:off x="0" y="0"/>
          <a:ext cx="0" cy="0"/>
          <a:chOff x="0" y="0"/>
          <a:chExt cx="0" cy="0"/>
        </a:xfrm>
      </p:grpSpPr>
      <p:sp>
        <p:nvSpPr>
          <p:cNvPr id="217" name="Google Shape;217;p42"/>
          <p:cNvSpPr txBox="1"/>
          <p:nvPr/>
        </p:nvSpPr>
        <p:spPr>
          <a:xfrm>
            <a:off x="311700" y="999625"/>
            <a:ext cx="3093600" cy="3072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018"/>
              <a:buFont typeface="Arial"/>
              <a:buNone/>
            </a:pPr>
            <a:r>
              <a:rPr lang="en" sz="1200">
                <a:solidFill>
                  <a:schemeClr val="lt1"/>
                </a:solidFill>
                <a:latin typeface="Montserrat"/>
                <a:ea typeface="Montserrat"/>
                <a:cs typeface="Montserrat"/>
                <a:sym typeface="Montserrat"/>
              </a:rPr>
              <a:t>The Healing Project is a Canurta funded community to build meaningful culture and projects around science, technology and the environment. By joining the community, you will be able to contribute to these projects and have first access to Canurta products as we release them.</a:t>
            </a:r>
            <a:endParaRPr sz="1200">
              <a:solidFill>
                <a:schemeClr val="lt1"/>
              </a:solidFill>
              <a:latin typeface="Montserrat"/>
              <a:ea typeface="Montserrat"/>
              <a:cs typeface="Montserrat"/>
              <a:sym typeface="Montserrat"/>
            </a:endParaRPr>
          </a:p>
          <a:p>
            <a:pPr indent="0" lvl="0" marL="0" marR="0" rtl="0" algn="l">
              <a:lnSpc>
                <a:spcPct val="115000"/>
              </a:lnSpc>
              <a:spcBef>
                <a:spcPts val="1200"/>
              </a:spcBef>
              <a:spcAft>
                <a:spcPts val="1200"/>
              </a:spcAft>
              <a:buClr>
                <a:schemeClr val="dk1"/>
              </a:buClr>
              <a:buSzPts val="1018"/>
              <a:buFont typeface="Arial"/>
              <a:buNone/>
            </a:pPr>
            <a:r>
              <a:rPr lang="en" sz="1200">
                <a:solidFill>
                  <a:schemeClr val="lt1"/>
                </a:solidFill>
                <a:latin typeface="Montserrat"/>
                <a:ea typeface="Montserrat"/>
                <a:cs typeface="Montserrat"/>
                <a:sym typeface="Montserrat"/>
              </a:rPr>
              <a:t>Our aim with the The Healing Project is to bring together a community of like minded individuals to engage and access more with Canurta.</a:t>
            </a:r>
            <a:endParaRPr sz="1200">
              <a:solidFill>
                <a:schemeClr val="lt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1B2F"/>
        </a:solidFill>
      </p:bgPr>
    </p:bg>
    <p:spTree>
      <p:nvGrpSpPr>
        <p:cNvPr id="221" name="Shape 221"/>
        <p:cNvGrpSpPr/>
        <p:nvPr/>
      </p:nvGrpSpPr>
      <p:grpSpPr>
        <a:xfrm>
          <a:off x="0" y="0"/>
          <a:ext cx="0" cy="0"/>
          <a:chOff x="0" y="0"/>
          <a:chExt cx="0" cy="0"/>
        </a:xfrm>
      </p:grpSpPr>
      <p:sp>
        <p:nvSpPr>
          <p:cNvPr id="222" name="Google Shape;222;p43"/>
          <p:cNvSpPr txBox="1"/>
          <p:nvPr>
            <p:ph idx="1" type="body"/>
          </p:nvPr>
        </p:nvSpPr>
        <p:spPr>
          <a:xfrm>
            <a:off x="311700" y="1155600"/>
            <a:ext cx="3625800" cy="2832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Clr>
                <a:schemeClr val="dk1"/>
              </a:buClr>
              <a:buSzPts val="1100"/>
              <a:buFont typeface="Arial"/>
              <a:buNone/>
            </a:pPr>
            <a:r>
              <a:rPr lang="en" sz="1200">
                <a:solidFill>
                  <a:schemeClr val="lt1"/>
                </a:solidFill>
                <a:latin typeface="Montserrat"/>
                <a:ea typeface="Montserrat"/>
                <a:cs typeface="Montserrat"/>
                <a:sym typeface="Montserrat"/>
              </a:rPr>
              <a:t>Canurta is developing multiple community projects, and our Xilas Syndicate story is at the forefront. </a:t>
            </a:r>
            <a:endParaRPr sz="1200">
              <a:solidFill>
                <a:schemeClr val="lt1"/>
              </a:solidFill>
              <a:latin typeface="Montserrat"/>
              <a:ea typeface="Montserrat"/>
              <a:cs typeface="Montserrat"/>
              <a:sym typeface="Montserrat"/>
            </a:endParaRPr>
          </a:p>
          <a:p>
            <a:pPr indent="0" lvl="0" marL="0" rtl="0" algn="l">
              <a:lnSpc>
                <a:spcPct val="115000"/>
              </a:lnSpc>
              <a:spcBef>
                <a:spcPts val="1200"/>
              </a:spcBef>
              <a:spcAft>
                <a:spcPts val="0"/>
              </a:spcAft>
              <a:buClr>
                <a:schemeClr val="dk1"/>
              </a:buClr>
              <a:buSzPts val="1100"/>
              <a:buFont typeface="Arial"/>
              <a:buNone/>
            </a:pPr>
            <a:r>
              <a:rPr lang="en" sz="1200">
                <a:solidFill>
                  <a:schemeClr val="lt1"/>
                </a:solidFill>
                <a:latin typeface="Montserrat"/>
                <a:ea typeface="Montserrat"/>
                <a:cs typeface="Montserrat"/>
                <a:sym typeface="Montserrat"/>
              </a:rPr>
              <a:t>We want our community members to gain early access, participate, and provide feedback as we develop these projects </a:t>
            </a:r>
            <a:r>
              <a:rPr lang="en" sz="1200">
                <a:solidFill>
                  <a:schemeClr val="lt1"/>
                </a:solidFill>
                <a:latin typeface="Montserrat"/>
                <a:ea typeface="Montserrat"/>
                <a:cs typeface="Montserrat"/>
                <a:sym typeface="Montserrat"/>
              </a:rPr>
              <a:t>to support our main Canurta products.</a:t>
            </a:r>
            <a:endParaRPr sz="1200">
              <a:solidFill>
                <a:schemeClr val="lt1"/>
              </a:solidFill>
              <a:latin typeface="Montserrat"/>
              <a:ea typeface="Montserrat"/>
              <a:cs typeface="Montserrat"/>
              <a:sym typeface="Montserrat"/>
            </a:endParaRPr>
          </a:p>
          <a:p>
            <a:pPr indent="0" lvl="0" marL="0" rtl="0" algn="l">
              <a:lnSpc>
                <a:spcPct val="115000"/>
              </a:lnSpc>
              <a:spcBef>
                <a:spcPts val="1200"/>
              </a:spcBef>
              <a:spcAft>
                <a:spcPts val="0"/>
              </a:spcAft>
              <a:buClr>
                <a:schemeClr val="dk1"/>
              </a:buClr>
              <a:buSzPts val="1100"/>
              <a:buFont typeface="Arial"/>
              <a:buNone/>
            </a:pPr>
            <a:r>
              <a:rPr lang="en" sz="1200">
                <a:solidFill>
                  <a:schemeClr val="lt1"/>
                </a:solidFill>
                <a:latin typeface="Montserrat"/>
                <a:ea typeface="Montserrat"/>
                <a:cs typeface="Montserrat"/>
                <a:sym typeface="Montserrat"/>
              </a:rPr>
              <a:t>In addition, we’re committed to helping those in need by using 1% of the revenue generated by Canurta to support a charity of our community’s choice.</a:t>
            </a:r>
            <a:endParaRPr sz="1200">
              <a:solidFill>
                <a:schemeClr val="lt1"/>
              </a:solidFill>
              <a:latin typeface="Montserrat"/>
              <a:ea typeface="Montserrat"/>
              <a:cs typeface="Montserrat"/>
              <a:sym typeface="Montserrat"/>
            </a:endParaRPr>
          </a:p>
        </p:txBody>
      </p:sp>
      <p:sp>
        <p:nvSpPr>
          <p:cNvPr id="223" name="Google Shape;223;p43"/>
          <p:cNvSpPr txBox="1"/>
          <p:nvPr>
            <p:ph type="title"/>
          </p:nvPr>
        </p:nvSpPr>
        <p:spPr>
          <a:xfrm>
            <a:off x="311700" y="227022"/>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2400">
                <a:solidFill>
                  <a:srgbClr val="52C0DE"/>
                </a:solidFill>
                <a:latin typeface="Rajdhani"/>
                <a:ea typeface="Rajdhani"/>
                <a:cs typeface="Rajdhani"/>
                <a:sym typeface="Rajdhani"/>
              </a:rPr>
              <a:t>ENGAGE //002</a:t>
            </a:r>
            <a:endParaRPr sz="2400">
              <a:solidFill>
                <a:srgbClr val="52C0DE"/>
              </a:solidFill>
              <a:latin typeface="Rajdhani"/>
              <a:ea typeface="Rajdhani"/>
              <a:cs typeface="Rajdhani"/>
              <a:sym typeface="Rajdhani"/>
            </a:endParaRPr>
          </a:p>
        </p:txBody>
      </p:sp>
      <p:pic>
        <p:nvPicPr>
          <p:cNvPr id="224" name="Google Shape;224;p43"/>
          <p:cNvPicPr preferRelativeResize="0"/>
          <p:nvPr/>
        </p:nvPicPr>
        <p:blipFill>
          <a:blip r:embed="rId3">
            <a:alphaModFix/>
          </a:blip>
          <a:stretch>
            <a:fillRect/>
          </a:stretch>
        </p:blipFill>
        <p:spPr>
          <a:xfrm>
            <a:off x="0" y="4725475"/>
            <a:ext cx="9144003" cy="245560"/>
          </a:xfrm>
          <a:prstGeom prst="rect">
            <a:avLst/>
          </a:prstGeom>
          <a:noFill/>
          <a:ln>
            <a:noFill/>
          </a:ln>
        </p:spPr>
      </p:pic>
      <p:pic>
        <p:nvPicPr>
          <p:cNvPr id="225" name="Google Shape;225;p43"/>
          <p:cNvPicPr preferRelativeResize="0"/>
          <p:nvPr/>
        </p:nvPicPr>
        <p:blipFill>
          <a:blip r:embed="rId4">
            <a:alphaModFix/>
          </a:blip>
          <a:stretch>
            <a:fillRect/>
          </a:stretch>
        </p:blipFill>
        <p:spPr>
          <a:xfrm>
            <a:off x="4820375" y="761272"/>
            <a:ext cx="3614381" cy="3620953"/>
          </a:xfrm>
          <a:prstGeom prst="rect">
            <a:avLst/>
          </a:prstGeom>
          <a:noFill/>
          <a:ln>
            <a:noFill/>
          </a:ln>
        </p:spPr>
      </p:pic>
      <p:sp>
        <p:nvSpPr>
          <p:cNvPr id="226" name="Google Shape;226;p43"/>
          <p:cNvSpPr txBox="1"/>
          <p:nvPr>
            <p:ph type="title"/>
          </p:nvPr>
        </p:nvSpPr>
        <p:spPr>
          <a:xfrm>
            <a:off x="7977350" y="4651900"/>
            <a:ext cx="855000" cy="245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990"/>
              <a:buNone/>
            </a:pPr>
            <a:r>
              <a:rPr lang="en" sz="1200">
                <a:solidFill>
                  <a:srgbClr val="69D3A4"/>
                </a:solidFill>
                <a:latin typeface="Rajdhani"/>
                <a:ea typeface="Rajdhani"/>
                <a:cs typeface="Rajdhani"/>
                <a:sym typeface="Rajdhani"/>
              </a:rPr>
              <a:t>002</a:t>
            </a:r>
            <a:endParaRPr sz="1200">
              <a:solidFill>
                <a:srgbClr val="69D3A4"/>
              </a:solidFill>
              <a:latin typeface="Rajdhani"/>
              <a:ea typeface="Rajdhani"/>
              <a:cs typeface="Rajdhani"/>
              <a:sym typeface="Rajdhani"/>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5D6936C3124EA4782E0B6522F2B3CDF" ma:contentTypeVersion="15" ma:contentTypeDescription="Create a new document." ma:contentTypeScope="" ma:versionID="40f2d08b565cfb11e1390f72bcab060b">
  <xsd:schema xmlns:xsd="http://www.w3.org/2001/XMLSchema" xmlns:xs="http://www.w3.org/2001/XMLSchema" xmlns:p="http://schemas.microsoft.com/office/2006/metadata/properties" xmlns:ns2="c425ada6-8810-416d-9013-dcf013a31722" xmlns:ns3="5b95a7cb-e22b-4e4c-880d-022d72d11752" targetNamespace="http://schemas.microsoft.com/office/2006/metadata/properties" ma:root="true" ma:fieldsID="d883116a533465c0a1a9879f96e02338" ns2:_="" ns3:_="">
    <xsd:import namespace="c425ada6-8810-416d-9013-dcf013a31722"/>
    <xsd:import namespace="5b95a7cb-e22b-4e4c-880d-022d72d11752"/>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ObjectDetectorVersions" minOccurs="0"/>
                <xsd:element ref="ns2:MediaServiceGenerationTime" minOccurs="0"/>
                <xsd:element ref="ns2:MediaServiceEventHashCode" minOccurs="0"/>
                <xsd:element ref="ns2:MediaServiceDateTaken" minOccurs="0"/>
                <xsd:element ref="ns2:MediaLengthInSeconds" minOccurs="0"/>
                <xsd:element ref="ns2:MediaServiceOCR" minOccurs="0"/>
                <xsd:element ref="ns2:MediaServiceLocation" minOccurs="0"/>
                <xsd:element ref="ns3:SharedWithUsers" minOccurs="0"/>
                <xsd:element ref="ns3:SharedWithDetail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25ada6-8810-416d-9013-dcf013a31722"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b18e087a-53db-4cd3-bc09-e3595ca5546a"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dexed="true"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b95a7cb-e22b-4e4c-880d-022d72d11752"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eb889f40-7801-4fba-ad07-ab6726eda59c}" ma:internalName="TaxCatchAll" ma:showField="CatchAllData" ma:web="5b95a7cb-e22b-4e4c-880d-022d72d11752">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LengthInSeconds xmlns="c425ada6-8810-416d-9013-dcf013a31722" xsi:nil="true"/>
    <lcf76f155ced4ddcb4097134ff3c332f xmlns="c425ada6-8810-416d-9013-dcf013a31722">
      <Terms xmlns="http://schemas.microsoft.com/office/infopath/2007/PartnerControls"/>
    </lcf76f155ced4ddcb4097134ff3c332f>
    <TaxCatchAll xmlns="5b95a7cb-e22b-4e4c-880d-022d72d11752" xsi:nil="true"/>
  </documentManagement>
</p:properties>
</file>

<file path=customXml/itemProps1.xml><?xml version="1.0" encoding="utf-8"?>
<ds:datastoreItem xmlns:ds="http://schemas.openxmlformats.org/officeDocument/2006/customXml" ds:itemID="{13E01C43-6A93-4FA5-A950-DF16D48DC0D4}"/>
</file>

<file path=customXml/itemProps2.xml><?xml version="1.0" encoding="utf-8"?>
<ds:datastoreItem xmlns:ds="http://schemas.openxmlformats.org/officeDocument/2006/customXml" ds:itemID="{631054E7-48CF-47AB-AC22-C7B854CE1809}"/>
</file>

<file path=customXml/itemProps3.xml><?xml version="1.0" encoding="utf-8"?>
<ds:datastoreItem xmlns:ds="http://schemas.openxmlformats.org/officeDocument/2006/customXml" ds:itemID="{A2153AFB-E512-411D-8E07-EEE453AD1C0B}"/>
</file>

<file path=docProps/custom.xml><?xml version="1.0" encoding="utf-8"?>
<Properties xmlns="http://schemas.openxmlformats.org/officeDocument/2006/custom-properties" xmlns:vt="http://schemas.openxmlformats.org/officeDocument/2006/docPropsVTypes">
  <property fmtid="{D5CDD505-2E9C-101B-9397-08002B2CF9AE}" pid="2" name="Order">
    <vt:lpwstr>6200.00000000000</vt:lpwstr>
  </property>
  <property fmtid="{D5CDD505-2E9C-101B-9397-08002B2CF9AE}" pid="3" name="ContentTypeId">
    <vt:lpwstr>0x010100E5D6936C3124EA4782E0B6522F2B3CDF</vt:lpwstr>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y fmtid="{D5CDD505-2E9C-101B-9397-08002B2CF9AE}" pid="7" name="_ExtendedDescription">
    <vt:lpwstr/>
  </property>
  <property fmtid="{D5CDD505-2E9C-101B-9397-08002B2CF9AE}" pid="8" name="TriggerFlowInfo">
    <vt:lpwstr/>
  </property>
</Properties>
</file>